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Lst>
  <p:sldSz cy="5143500" cx="9144000"/>
  <p:notesSz cx="6858000" cy="9144000"/>
  <p:embeddedFontLst>
    <p:embeddedFont>
      <p:font typeface="Raleway"/>
      <p:regular r:id="rId56"/>
      <p:bold r:id="rId57"/>
      <p:italic r:id="rId58"/>
      <p:boldItalic r:id="rId59"/>
    </p:embeddedFont>
    <p:embeddedFont>
      <p:font typeface="Proxima Nova"/>
      <p:regular r:id="rId60"/>
      <p:bold r:id="rId61"/>
      <p:italic r:id="rId62"/>
      <p:boldItalic r:id="rId63"/>
    </p:embeddedFont>
    <p:embeddedFont>
      <p:font typeface="Roboto"/>
      <p:regular r:id="rId64"/>
      <p:bold r:id="rId65"/>
      <p:italic r:id="rId66"/>
      <p:boldItalic r:id="rId67"/>
    </p:embeddedFont>
    <p:embeddedFont>
      <p:font typeface="Lato"/>
      <p:regular r:id="rId68"/>
      <p:bold r:id="rId69"/>
      <p:italic r:id="rId70"/>
      <p:boldItalic r:id="rId71"/>
    </p:embeddedFont>
    <p:embeddedFont>
      <p:font typeface="Source Code Pro"/>
      <p:regular r:id="rId72"/>
      <p:bold r:id="rId73"/>
      <p:italic r:id="rId74"/>
      <p:boldItalic r:id="rId75"/>
    </p:embeddedFont>
    <p:embeddedFont>
      <p:font typeface="Fira Code"/>
      <p:regular r:id="rId76"/>
      <p:bold r:id="rId77"/>
    </p:embeddedFont>
    <p:embeddedFont>
      <p:font typeface="Oswald"/>
      <p:regular r:id="rId78"/>
      <p:bold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SourceCodePro-bold.fntdata"/><Relationship Id="rId72" Type="http://schemas.openxmlformats.org/officeDocument/2006/relationships/font" Target="fonts/SourceCodePro-regular.fntdata"/><Relationship Id="rId31" Type="http://schemas.openxmlformats.org/officeDocument/2006/relationships/slide" Target="slides/slide25.xml"/><Relationship Id="rId75" Type="http://schemas.openxmlformats.org/officeDocument/2006/relationships/font" Target="fonts/SourceCodePro-boldItalic.fntdata"/><Relationship Id="rId30" Type="http://schemas.openxmlformats.org/officeDocument/2006/relationships/slide" Target="slides/slide24.xml"/><Relationship Id="rId74" Type="http://schemas.openxmlformats.org/officeDocument/2006/relationships/font" Target="fonts/SourceCodePro-italic.fntdata"/><Relationship Id="rId33" Type="http://schemas.openxmlformats.org/officeDocument/2006/relationships/slide" Target="slides/slide27.xml"/><Relationship Id="rId77" Type="http://schemas.openxmlformats.org/officeDocument/2006/relationships/font" Target="fonts/FiraCode-bold.fntdata"/><Relationship Id="rId32" Type="http://schemas.openxmlformats.org/officeDocument/2006/relationships/slide" Target="slides/slide26.xml"/><Relationship Id="rId76" Type="http://schemas.openxmlformats.org/officeDocument/2006/relationships/font" Target="fonts/FiraCode-regular.fntdata"/><Relationship Id="rId35" Type="http://schemas.openxmlformats.org/officeDocument/2006/relationships/slide" Target="slides/slide29.xml"/><Relationship Id="rId79" Type="http://schemas.openxmlformats.org/officeDocument/2006/relationships/font" Target="fonts/Oswald-bold.fntdata"/><Relationship Id="rId34" Type="http://schemas.openxmlformats.org/officeDocument/2006/relationships/slide" Target="slides/slide28.xml"/><Relationship Id="rId78" Type="http://schemas.openxmlformats.org/officeDocument/2006/relationships/font" Target="fonts/Oswald-regular.fntdata"/><Relationship Id="rId71" Type="http://schemas.openxmlformats.org/officeDocument/2006/relationships/font" Target="fonts/Lato-boldItalic.fntdata"/><Relationship Id="rId70" Type="http://schemas.openxmlformats.org/officeDocument/2006/relationships/font" Target="fonts/Lato-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ProximaNova-italic.fntdata"/><Relationship Id="rId61" Type="http://schemas.openxmlformats.org/officeDocument/2006/relationships/font" Target="fonts/ProximaNova-bold.fntdata"/><Relationship Id="rId20" Type="http://schemas.openxmlformats.org/officeDocument/2006/relationships/slide" Target="slides/slide14.xml"/><Relationship Id="rId64" Type="http://schemas.openxmlformats.org/officeDocument/2006/relationships/font" Target="fonts/Roboto-regular.fntdata"/><Relationship Id="rId63" Type="http://schemas.openxmlformats.org/officeDocument/2006/relationships/font" Target="fonts/ProximaNova-boldItalic.fntdata"/><Relationship Id="rId22" Type="http://schemas.openxmlformats.org/officeDocument/2006/relationships/slide" Target="slides/slide16.xml"/><Relationship Id="rId66" Type="http://schemas.openxmlformats.org/officeDocument/2006/relationships/font" Target="fonts/Roboto-italic.fntdata"/><Relationship Id="rId21" Type="http://schemas.openxmlformats.org/officeDocument/2006/relationships/slide" Target="slides/slide15.xml"/><Relationship Id="rId65" Type="http://schemas.openxmlformats.org/officeDocument/2006/relationships/font" Target="fonts/Roboto-bold.fntdata"/><Relationship Id="rId24" Type="http://schemas.openxmlformats.org/officeDocument/2006/relationships/slide" Target="slides/slide18.xml"/><Relationship Id="rId68" Type="http://schemas.openxmlformats.org/officeDocument/2006/relationships/font" Target="fonts/Lato-regular.fntdata"/><Relationship Id="rId23" Type="http://schemas.openxmlformats.org/officeDocument/2006/relationships/slide" Target="slides/slide17.xml"/><Relationship Id="rId67" Type="http://schemas.openxmlformats.org/officeDocument/2006/relationships/font" Target="fonts/Roboto-boldItalic.fntdata"/><Relationship Id="rId60" Type="http://schemas.openxmlformats.org/officeDocument/2006/relationships/font" Target="fonts/ProximaNova-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Lato-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Raleway-bold.fntdata"/><Relationship Id="rId12" Type="http://schemas.openxmlformats.org/officeDocument/2006/relationships/slide" Target="slides/slide6.xml"/><Relationship Id="rId56" Type="http://schemas.openxmlformats.org/officeDocument/2006/relationships/font" Target="fonts/Raleway-regular.fntdata"/><Relationship Id="rId15" Type="http://schemas.openxmlformats.org/officeDocument/2006/relationships/slide" Target="slides/slide9.xml"/><Relationship Id="rId59" Type="http://schemas.openxmlformats.org/officeDocument/2006/relationships/font" Target="fonts/Raleway-boldItalic.fntdata"/><Relationship Id="rId14" Type="http://schemas.openxmlformats.org/officeDocument/2006/relationships/slide" Target="slides/slide8.xml"/><Relationship Id="rId58" Type="http://schemas.openxmlformats.org/officeDocument/2006/relationships/font" Target="fonts/Raleway-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ldita.es/malditatecnologia/2020/04/30/contact-tracing-rastreo-contactos-apps/"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90aa8db5d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90aa8db5d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8d72b746f3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8d72b746f3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8d72b746f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8d72b746f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8d72b746f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8d72b746f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 que dicen: es para que dejes tus datos personales y tus mediciones de temperatura para poder predecir si tenes covid o no.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 que callan: te geolocaliza y ahora además vemos que deja expuesta toda tu info personal.</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8c1fee90f9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8c1fee90f9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Respecto de los datos recopilados por la app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En el ANEXO 1</a:t>
            </a:r>
            <a:r>
              <a:rPr lang="en"/>
              <a:t> publicado en el boletín oficial </a:t>
            </a:r>
            <a:r>
              <a:rPr lang="en"/>
              <a:t>se detallan los campos que </a:t>
            </a:r>
            <a:r>
              <a:rPr lang="en"/>
              <a:t>conforman</a:t>
            </a:r>
            <a:r>
              <a:rPr lang="en"/>
              <a:t> la estructura de la Base de Datos: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8c1fee90f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8c1fee90f9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8c1fee90f9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8c1fee90f9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 aclara que la </a:t>
            </a:r>
            <a:r>
              <a:rPr lang="en"/>
              <a:t>finalidad del tratamiento de datos es brindar una respuesta de prevención, contención y tratamiento del Covid-19…</a:t>
            </a:r>
            <a:endParaRPr/>
          </a:p>
          <a:p>
            <a:pPr indent="0" lvl="0" marL="0" rtl="0" algn="l">
              <a:spcBef>
                <a:spcPts val="0"/>
              </a:spcBef>
              <a:spcAft>
                <a:spcPts val="0"/>
              </a:spcAft>
              <a:buNone/>
            </a:pPr>
            <a:r>
              <a:rPr lang="en"/>
              <a:t>También</a:t>
            </a:r>
            <a:r>
              <a:rPr lang="en"/>
              <a:t>, detallan que los datos referidos a estadísticas (#autodiagnósticos, #descargas-app) están totalmente anonimizados…</a:t>
            </a:r>
            <a:endParaRPr/>
          </a:p>
          <a:p>
            <a:pPr indent="0" lvl="0" marL="0" rtl="0" algn="l">
              <a:spcBef>
                <a:spcPts val="0"/>
              </a:spcBef>
              <a:spcAft>
                <a:spcPts val="0"/>
              </a:spcAft>
              <a:buNone/>
            </a:pPr>
            <a:r>
              <a:rPr lang="en"/>
              <a:t>Y dejaron en claro que una vez que se supere la pandemia, los datos se eliminarán conforme con el Reglamento actual de datos personales, y para fines estadísticos, la información agregada permanecerá anónima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8d72b746f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8d72b746f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Esta </a:t>
            </a:r>
            <a:r>
              <a:rPr lang="en"/>
              <a:t>#TobilleraElectronica (obligatoria para los trabajadores) disfrazada de app, guarda la </a:t>
            </a:r>
            <a:r>
              <a:rPr lang="en"/>
              <a:t>ubicación</a:t>
            </a:r>
            <a:r>
              <a:rPr lang="en"/>
              <a:t> real de las personas en un servidor de @Amazon (o sea, en el exterior), y se puede ver </a:t>
            </a:r>
            <a:r>
              <a:rPr lang="en"/>
              <a:t>descompilando la app</a:t>
            </a:r>
            <a:r>
              <a:rPr lang="en"/>
              <a: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8d72b746f3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8d72b746f3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90b859dcf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90b859dcf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8d6d3f77f5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8d6d3f77f5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400">
                <a:latin typeface="Proxima Nova"/>
                <a:ea typeface="Proxima Nova"/>
                <a:cs typeface="Proxima Nova"/>
                <a:sym typeface="Proxima Nova"/>
              </a:rPr>
              <a:t>D</a:t>
            </a:r>
            <a:r>
              <a:rPr lang="en" sz="1400">
                <a:latin typeface="Proxima Nova"/>
                <a:ea typeface="Proxima Nova"/>
                <a:cs typeface="Proxima Nova"/>
                <a:sym typeface="Proxima Nova"/>
              </a:rPr>
              <a:t>ejan el token de seguridad a simple vista en el código.</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8d72b746f3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8d72b746f3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8c1fee90f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8c1fee90f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Nos vamos a morir todos de COVID-23 y el código fuente todavía no va a estar publicado.</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8c1fee90f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8c1fee90f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8c1fee90f9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8c1fee90f9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Publicar el código fuente desde el principio, incluido el codigo del backend.</a:t>
            </a:r>
            <a:endParaRPr/>
          </a:p>
          <a:p>
            <a:pPr indent="-298450" lvl="0" marL="457200" rtl="0" algn="l">
              <a:spcBef>
                <a:spcPts val="0"/>
              </a:spcBef>
              <a:spcAft>
                <a:spcPts val="0"/>
              </a:spcAft>
              <a:buSzPts val="1100"/>
              <a:buAutoNum type="arabicPeriod"/>
            </a:pPr>
            <a:r>
              <a:rPr lang="en"/>
              <a:t>Decir claramente hasta cuándo recolectará información, quién tendrá acceso y garantizar que luego sea destruida.</a:t>
            </a:r>
            <a:endParaRPr/>
          </a:p>
          <a:p>
            <a:pPr indent="-298450" lvl="0" marL="457200" rtl="0" algn="l">
              <a:spcBef>
                <a:spcPts val="0"/>
              </a:spcBef>
              <a:spcAft>
                <a:spcPts val="0"/>
              </a:spcAft>
              <a:buSzPts val="1100"/>
              <a:buAutoNum type="arabicPeriod"/>
            </a:pPr>
            <a:r>
              <a:rPr lang="en"/>
              <a:t>Quitar TODAS la función de seguimiento.</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90b859dcf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90b859dcf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91fba21ce7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91fba21ce7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Proxima Nova"/>
                <a:ea typeface="Proxima Nova"/>
                <a:cs typeface="Proxima Nova"/>
                <a:sym typeface="Proxima Nova"/>
              </a:rPr>
              <a:t>El sistema web del CUC es tan inseguro como innecesario.</a:t>
            </a:r>
            <a:endParaRPr sz="1400">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b="1" lang="en" sz="1400">
                <a:latin typeface="Proxima Nova"/>
                <a:ea typeface="Proxima Nova"/>
                <a:cs typeface="Proxima Nova"/>
                <a:sym typeface="Proxima Nova"/>
              </a:rPr>
              <a:t>Graves fallas de seguridad</a:t>
            </a:r>
            <a:r>
              <a:rPr lang="en" sz="1400">
                <a:latin typeface="Proxima Nova"/>
                <a:ea typeface="Proxima Nova"/>
                <a:cs typeface="Proxima Nova"/>
                <a:sym typeface="Proxima Nova"/>
              </a:rPr>
              <a:t> de los datos personales</a:t>
            </a:r>
            <a:endParaRPr sz="1400">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b="1" lang="en" sz="1400">
                <a:latin typeface="Proxima Nova"/>
                <a:ea typeface="Proxima Nova"/>
                <a:cs typeface="Proxima Nova"/>
                <a:sym typeface="Proxima Nova"/>
              </a:rPr>
              <a:t>Solución mal pensada</a:t>
            </a:r>
            <a:endParaRPr b="1" sz="1400">
              <a:latin typeface="Proxima Nova"/>
              <a:ea typeface="Proxima Nova"/>
              <a:cs typeface="Proxima Nova"/>
              <a:sym typeface="Proxima Nova"/>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91fba21ce7_2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91fba21ce7_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91fba21ce7_2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91fba21ce7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latin typeface="Proxima Nova"/>
                <a:ea typeface="Proxima Nova"/>
                <a:cs typeface="Proxima Nova"/>
                <a:sym typeface="Proxima Nova"/>
              </a:rPr>
              <a:t>Si un ciudadano argentino está incluido en las excepciones al ASPO (AISLAMIENTO SOCIAL PREVENTIVO Y OBLIGATORIO), el CUC debe procesarse desde el sitio web y completar un formulario.</a:t>
            </a:r>
            <a:endParaRPr sz="1400">
              <a:latin typeface="Proxima Nova"/>
              <a:ea typeface="Proxima Nova"/>
              <a:cs typeface="Proxima Nova"/>
              <a:sym typeface="Proxima Nova"/>
            </a:endParaRPr>
          </a:p>
          <a:p>
            <a:pPr indent="0" lvl="0" marL="0" rtl="0" algn="just">
              <a:spcBef>
                <a:spcPts val="0"/>
              </a:spcBef>
              <a:spcAft>
                <a:spcPts val="0"/>
              </a:spcAft>
              <a:buNone/>
            </a:pPr>
            <a:r>
              <a:rPr lang="en" sz="1400">
                <a:latin typeface="Proxima Nova"/>
                <a:ea typeface="Proxima Nova"/>
                <a:cs typeface="Proxima Nova"/>
                <a:sym typeface="Proxima Nova"/>
              </a:rPr>
              <a:t>El formulario se completa con el número de DNI junto con el número de Trámite, los cuales son datos que lo identifican y que justifican su excepción.</a:t>
            </a:r>
            <a:endParaRPr sz="1400">
              <a:latin typeface="Proxima Nova"/>
              <a:ea typeface="Proxima Nova"/>
              <a:cs typeface="Proxima Nova"/>
              <a:sym typeface="Proxima Nova"/>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91fba21ce7_2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91fba21ce7_2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Proxima Nova"/>
                <a:ea typeface="Proxima Nova"/>
                <a:cs typeface="Proxima Nova"/>
                <a:sym typeface="Proxima Nova"/>
              </a:rPr>
              <a:t>Cuando está aprobado el permiso ( ≈ 24 hs después ), se ingresa de nuevo a la página web</a:t>
            </a:r>
            <a:endParaRPr sz="1400">
              <a:latin typeface="Proxima Nova"/>
              <a:ea typeface="Proxima Nova"/>
              <a:cs typeface="Proxima Nova"/>
              <a:sym typeface="Proxima Nova"/>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91fba21ce7_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91fba21ce7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Proxima Nova"/>
                <a:ea typeface="Proxima Nova"/>
                <a:cs typeface="Proxima Nova"/>
                <a:sym typeface="Proxima Nova"/>
              </a:rPr>
              <a:t>Entonces, se </a:t>
            </a:r>
            <a:r>
              <a:rPr lang="en" sz="1400">
                <a:latin typeface="Proxima Nova"/>
                <a:ea typeface="Proxima Nova"/>
                <a:cs typeface="Proxima Nova"/>
                <a:sym typeface="Proxima Nova"/>
              </a:rPr>
              <a:t>completa el formulario otra vez y se lo descarga en PDF, para llevarlo consigo mismo, puede ser impreso o en el celular</a:t>
            </a:r>
            <a:r>
              <a:rPr lang="en" sz="1400">
                <a:latin typeface="Proxima Nova"/>
                <a:ea typeface="Proxima Nova"/>
                <a:cs typeface="Proxima Nova"/>
                <a:sym typeface="Proxima Nova"/>
              </a:rPr>
              <a:t>.</a:t>
            </a:r>
            <a:endParaRPr sz="1400">
              <a:latin typeface="Proxima Nova"/>
              <a:ea typeface="Proxima Nova"/>
              <a:cs typeface="Proxima Nova"/>
              <a:sym typeface="Proxima Nov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8d6d3f77f5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8d6d3f77f5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400">
                <a:latin typeface="Proxima Nova"/>
                <a:ea typeface="Proxima Nova"/>
                <a:cs typeface="Proxima Nova"/>
                <a:sym typeface="Proxima Nova"/>
              </a:rPr>
              <a:t>Por ejemplo, supongamos que la contraseña es 'Leia', el código sería así.</a:t>
            </a:r>
            <a:endParaRPr sz="1400">
              <a:latin typeface="Proxima Nova"/>
              <a:ea typeface="Proxima Nova"/>
              <a:cs typeface="Proxima Nova"/>
              <a:sym typeface="Proxima Nova"/>
            </a:endParaRPr>
          </a:p>
          <a:p>
            <a:pPr indent="0" lvl="0" marL="0" rtl="0" algn="l">
              <a:lnSpc>
                <a:spcPct val="150000"/>
              </a:lnSpc>
              <a:spcBef>
                <a:spcPts val="0"/>
              </a:spcBef>
              <a:spcAft>
                <a:spcPts val="0"/>
              </a:spcAft>
              <a:buNone/>
            </a:pPr>
            <a:r>
              <a:rPr lang="en" sz="1400">
                <a:latin typeface="Proxima Nova"/>
                <a:ea typeface="Proxima Nova"/>
                <a:cs typeface="Proxima Nova"/>
                <a:sym typeface="Proxima Nova"/>
              </a:rPr>
              <a:t>La app usa LITERALMENTE "Leia". </a:t>
            </a:r>
            <a:endParaRPr sz="1400">
              <a:latin typeface="Proxima Nova"/>
              <a:ea typeface="Proxima Nova"/>
              <a:cs typeface="Proxima Nova"/>
              <a:sym typeface="Proxima Nova"/>
            </a:endParaRPr>
          </a:p>
          <a:p>
            <a:pPr indent="0" lvl="0" marL="0" rtl="0" algn="l">
              <a:lnSpc>
                <a:spcPct val="150000"/>
              </a:lnSpc>
              <a:spcBef>
                <a:spcPts val="0"/>
              </a:spcBef>
              <a:spcAft>
                <a:spcPts val="0"/>
              </a:spcAft>
              <a:buNone/>
            </a:pPr>
            <a:r>
              <a:rPr lang="en" sz="1400">
                <a:latin typeface="Proxima Nova"/>
                <a:ea typeface="Proxima Nova"/>
                <a:cs typeface="Proxima Nova"/>
                <a:sym typeface="Proxima Nova"/>
              </a:rPr>
              <a:t>Copiaron el ejemplo así como venía.</a:t>
            </a:r>
            <a:endParaRPr sz="1400">
              <a:latin typeface="Proxima Nova"/>
              <a:ea typeface="Proxima Nova"/>
              <a:cs typeface="Proxima Nova"/>
              <a:sym typeface="Proxima Nova"/>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91fba21ce7_2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91fba21ce7_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Proxima Nova"/>
                <a:ea typeface="Proxima Nova"/>
                <a:cs typeface="Proxima Nova"/>
                <a:sym typeface="Proxima Nova"/>
              </a:rPr>
              <a:t>En el PDF se describen</a:t>
            </a:r>
            <a:r>
              <a:rPr lang="en" sz="1400">
                <a:latin typeface="Proxima Nova"/>
                <a:ea typeface="Proxima Nova"/>
                <a:cs typeface="Proxima Nova"/>
                <a:sym typeface="Proxima Nova"/>
              </a:rPr>
              <a:t> las razones que autorizan la circulación y evitan el aislamiento.</a:t>
            </a:r>
            <a:endParaRPr sz="1400">
              <a:latin typeface="Proxima Nova"/>
              <a:ea typeface="Proxima Nova"/>
              <a:cs typeface="Proxima Nova"/>
              <a:sym typeface="Proxima Nova"/>
            </a:endParaRPr>
          </a:p>
          <a:p>
            <a:pPr indent="0" lvl="0" marL="0" rtl="0" algn="l">
              <a:spcBef>
                <a:spcPts val="0"/>
              </a:spcBef>
              <a:spcAft>
                <a:spcPts val="0"/>
              </a:spcAft>
              <a:buNone/>
            </a:pPr>
            <a:r>
              <a:rPr lang="en" sz="1400">
                <a:latin typeface="Proxima Nova"/>
                <a:ea typeface="Proxima Nova"/>
                <a:cs typeface="Proxima Nova"/>
                <a:sym typeface="Proxima Nova"/>
              </a:rPr>
              <a:t>Contiene un código QR, que será escaneado por las fuerzas de seguridad para confirmar la autorización de circulación.</a:t>
            </a:r>
            <a:endParaRPr sz="1400">
              <a:latin typeface="Proxima Nova"/>
              <a:ea typeface="Proxima Nova"/>
              <a:cs typeface="Proxima Nova"/>
              <a:sym typeface="Proxima Nova"/>
            </a:endParaRPr>
          </a:p>
          <a:p>
            <a:pPr indent="0" lvl="0" marL="0" rtl="0" algn="l">
              <a:spcBef>
                <a:spcPts val="0"/>
              </a:spcBef>
              <a:spcAft>
                <a:spcPts val="0"/>
              </a:spcAft>
              <a:buNone/>
            </a:pPr>
            <a:r>
              <a:t/>
            </a:r>
            <a:endParaRPr sz="1400">
              <a:latin typeface="Proxima Nova"/>
              <a:ea typeface="Proxima Nova"/>
              <a:cs typeface="Proxima Nova"/>
              <a:sym typeface="Proxima Nova"/>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91fba21ce7_2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91fba21ce7_2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Proxima Nova"/>
                <a:ea typeface="Proxima Nova"/>
                <a:cs typeface="Proxima Nova"/>
                <a:sym typeface="Proxima Nova"/>
              </a:rPr>
              <a:t>Escaneando el código QR se puede ver que apunta a una página web, donde este </a:t>
            </a:r>
            <a:r>
              <a:rPr b="1" lang="en" sz="1400">
                <a:latin typeface="Proxima Nova"/>
                <a:ea typeface="Proxima Nova"/>
                <a:cs typeface="Proxima Nova"/>
                <a:sym typeface="Proxima Nova"/>
              </a:rPr>
              <a:t>hash_code, </a:t>
            </a:r>
            <a:r>
              <a:rPr lang="en" sz="1400">
                <a:latin typeface="Proxima Nova"/>
                <a:ea typeface="Proxima Nova"/>
                <a:cs typeface="Proxima Nova"/>
                <a:sym typeface="Proxima Nova"/>
              </a:rPr>
              <a:t>resaltado en amarillo, es un hash único de autenticación; </a:t>
            </a:r>
            <a:endParaRPr sz="1400">
              <a:latin typeface="Proxima Nova"/>
              <a:ea typeface="Proxima Nova"/>
              <a:cs typeface="Proxima Nova"/>
              <a:sym typeface="Proxima Nova"/>
            </a:endParaRPr>
          </a:p>
          <a:p>
            <a:pPr indent="0" lvl="0" marL="0" rtl="0" algn="l">
              <a:spcBef>
                <a:spcPts val="0"/>
              </a:spcBef>
              <a:spcAft>
                <a:spcPts val="0"/>
              </a:spcAft>
              <a:buNone/>
            </a:pPr>
            <a:r>
              <a:rPr lang="en" sz="1400">
                <a:latin typeface="Proxima Nova"/>
                <a:ea typeface="Proxima Nova"/>
                <a:cs typeface="Proxima Nova"/>
                <a:sym typeface="Proxima Nova"/>
              </a:rPr>
              <a:t>Que supuestamente sirve para verificar la autenticidad del certificado y del ciudadano.</a:t>
            </a:r>
            <a:endParaRPr sz="1400">
              <a:latin typeface="Proxima Nova"/>
              <a:ea typeface="Proxima Nova"/>
              <a:cs typeface="Proxima Nova"/>
              <a:sym typeface="Proxima Nova"/>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91fba21ce7_2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91fba21ce7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Proxima Nova"/>
                <a:ea typeface="Proxima Nova"/>
                <a:cs typeface="Proxima Nova"/>
                <a:sym typeface="Proxima Nova"/>
              </a:rPr>
              <a:t>Accediendo a la </a:t>
            </a:r>
            <a:r>
              <a:rPr b="1" lang="en" sz="1400">
                <a:latin typeface="Proxima Nova"/>
                <a:ea typeface="Proxima Nova"/>
                <a:cs typeface="Proxima Nova"/>
                <a:sym typeface="Proxima Nova"/>
              </a:rPr>
              <a:t>página</a:t>
            </a:r>
            <a:r>
              <a:rPr b="1" lang="en" sz="1400">
                <a:latin typeface="Proxima Nova"/>
                <a:ea typeface="Proxima Nova"/>
                <a:cs typeface="Proxima Nova"/>
                <a:sym typeface="Proxima Nova"/>
              </a:rPr>
              <a:t> web</a:t>
            </a:r>
            <a:r>
              <a:rPr lang="en" sz="1400">
                <a:latin typeface="Proxima Nova"/>
                <a:ea typeface="Proxima Nova"/>
                <a:cs typeface="Proxima Nova"/>
                <a:sym typeface="Proxima Nova"/>
              </a:rPr>
              <a:t> incluida en el </a:t>
            </a:r>
            <a:r>
              <a:rPr b="1" lang="en" sz="1400">
                <a:latin typeface="Proxima Nova"/>
                <a:ea typeface="Proxima Nova"/>
                <a:cs typeface="Proxima Nova"/>
                <a:sym typeface="Proxima Nova"/>
              </a:rPr>
              <a:t>código QR</a:t>
            </a:r>
            <a:r>
              <a:rPr lang="en" sz="1400">
                <a:latin typeface="Proxima Nova"/>
                <a:ea typeface="Proxima Nova"/>
                <a:cs typeface="Proxima Nova"/>
                <a:sym typeface="Proxima Nova"/>
              </a:rPr>
              <a:t> se verifica que el ciudadano, está </a:t>
            </a:r>
            <a:r>
              <a:rPr b="1" lang="en" sz="1400">
                <a:latin typeface="Proxima Nova"/>
                <a:ea typeface="Proxima Nova"/>
                <a:cs typeface="Proxima Nova"/>
                <a:sym typeface="Proxima Nova"/>
              </a:rPr>
              <a:t>habilitado para circular</a:t>
            </a:r>
            <a:r>
              <a:rPr lang="en" sz="1400">
                <a:latin typeface="Proxima Nova"/>
                <a:ea typeface="Proxima Nova"/>
                <a:cs typeface="Proxima Nova"/>
                <a:sym typeface="Proxima Nova"/>
              </a:rPr>
              <a:t>, indicando también el </a:t>
            </a:r>
            <a:r>
              <a:rPr b="1" lang="en" sz="1400">
                <a:latin typeface="Proxima Nova"/>
                <a:ea typeface="Proxima Nova"/>
                <a:cs typeface="Proxima Nova"/>
                <a:sym typeface="Proxima Nova"/>
              </a:rPr>
              <a:t>motivo</a:t>
            </a:r>
            <a:r>
              <a:rPr lang="en" sz="1400">
                <a:latin typeface="Proxima Nova"/>
                <a:ea typeface="Proxima Nova"/>
                <a:cs typeface="Proxima Nova"/>
                <a:sym typeface="Proxima Nova"/>
              </a:rPr>
              <a:t>.</a:t>
            </a:r>
            <a:endParaRPr sz="1400">
              <a:latin typeface="Proxima Nova"/>
              <a:ea typeface="Proxima Nova"/>
              <a:cs typeface="Proxima Nova"/>
              <a:sym typeface="Proxima Nova"/>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91fba21ce7_2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91fba21ce7_2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Proxima Nova"/>
              <a:ea typeface="Proxima Nova"/>
              <a:cs typeface="Proxima Nova"/>
              <a:sym typeface="Proxima Nova"/>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91fba21ce7_2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91fba21ce7_2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Proxima Nova"/>
                <a:ea typeface="Proxima Nova"/>
                <a:cs typeface="Proxima Nova"/>
                <a:sym typeface="Proxima Nova"/>
              </a:rPr>
              <a:t>El código QR expone dos datos muy sensibles y que son utilizados por un gran número de trámites online ante organismos estatales.</a:t>
            </a:r>
            <a:endParaRPr sz="1400">
              <a:latin typeface="Proxima Nova"/>
              <a:ea typeface="Proxima Nova"/>
              <a:cs typeface="Proxima Nova"/>
              <a:sym typeface="Proxima Nova"/>
            </a:endParaRPr>
          </a:p>
          <a:p>
            <a:pPr indent="0" lvl="0" marL="0" rtl="0" algn="l">
              <a:spcBef>
                <a:spcPts val="0"/>
              </a:spcBef>
              <a:spcAft>
                <a:spcPts val="0"/>
              </a:spcAft>
              <a:buNone/>
            </a:pPr>
            <a:r>
              <a:rPr lang="en" sz="1400">
                <a:latin typeface="Proxima Nova"/>
                <a:ea typeface="Proxima Nova"/>
                <a:cs typeface="Proxima Nova"/>
                <a:sym typeface="Proxima Nova"/>
              </a:rPr>
              <a:t>Por ejemplo, si el PDF se pierde o es robado, utilizando estos datos y un poco de ingeniería social se podría restablecer la Clave de Seguridad Social del ANSES de cualquier ciudadano y con esto tener acceso a información más confidencial sobre la persona y sus familiares (dirección, salario, Pensiones, subsidios, etc.).</a:t>
            </a:r>
            <a:endParaRPr sz="1400">
              <a:latin typeface="Proxima Nova"/>
              <a:ea typeface="Proxima Nova"/>
              <a:cs typeface="Proxima Nova"/>
              <a:sym typeface="Proxima Nova"/>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91fba21ce7_2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91fba21ce7_2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Proxima Nova"/>
                <a:ea typeface="Proxima Nova"/>
                <a:cs typeface="Proxima Nova"/>
                <a:sym typeface="Proxima Nova"/>
              </a:rPr>
              <a:t>Si, como </a:t>
            </a:r>
            <a:r>
              <a:rPr lang="en" sz="1400">
                <a:latin typeface="Proxima Nova"/>
                <a:ea typeface="Proxima Nova"/>
                <a:cs typeface="Proxima Nova"/>
                <a:sym typeface="Proxima Nova"/>
              </a:rPr>
              <a:t>mínimo</a:t>
            </a:r>
            <a:r>
              <a:rPr lang="en" sz="1400">
                <a:latin typeface="Proxima Nova"/>
                <a:ea typeface="Proxima Nova"/>
                <a:cs typeface="Proxima Nova"/>
                <a:sym typeface="Proxima Nova"/>
              </a:rPr>
              <a:t> que cada permiso de circulación tenga un número de </a:t>
            </a:r>
            <a:r>
              <a:rPr b="1" lang="en" sz="1400">
                <a:latin typeface="Proxima Nova"/>
                <a:ea typeface="Proxima Nova"/>
                <a:cs typeface="Proxima Nova"/>
                <a:sym typeface="Proxima Nova"/>
              </a:rPr>
              <a:t>identificación propio</a:t>
            </a:r>
            <a:r>
              <a:rPr lang="en" sz="1400">
                <a:latin typeface="Proxima Nova"/>
                <a:ea typeface="Proxima Nova"/>
                <a:cs typeface="Proxima Nova"/>
                <a:sym typeface="Proxima Nova"/>
              </a:rPr>
              <a:t>, </a:t>
            </a:r>
            <a:r>
              <a:rPr b="1" lang="en" sz="1400">
                <a:latin typeface="Proxima Nova"/>
                <a:ea typeface="Proxima Nova"/>
                <a:cs typeface="Proxima Nova"/>
                <a:sym typeface="Proxima Nova"/>
              </a:rPr>
              <a:t>desasociado públicamente</a:t>
            </a:r>
            <a:r>
              <a:rPr lang="en" sz="1400">
                <a:latin typeface="Proxima Nova"/>
                <a:ea typeface="Proxima Nova"/>
                <a:cs typeface="Proxima Nova"/>
                <a:sym typeface="Proxima Nova"/>
              </a:rPr>
              <a:t> del número de DNI junto con el número de Trámite del ciudadano y que el respectivo código </a:t>
            </a:r>
            <a:r>
              <a:rPr b="1" lang="en" sz="1400">
                <a:latin typeface="Proxima Nova"/>
                <a:ea typeface="Proxima Nova"/>
                <a:cs typeface="Proxima Nova"/>
                <a:sym typeface="Proxima Nova"/>
              </a:rPr>
              <a:t>QR</a:t>
            </a:r>
            <a:r>
              <a:rPr lang="en" sz="1400">
                <a:latin typeface="Proxima Nova"/>
                <a:ea typeface="Proxima Nova"/>
                <a:cs typeface="Proxima Nova"/>
                <a:sym typeface="Proxima Nova"/>
              </a:rPr>
              <a:t> sea su representación.</a:t>
            </a:r>
            <a:endParaRPr sz="1400">
              <a:latin typeface="Proxima Nova"/>
              <a:ea typeface="Proxima Nova"/>
              <a:cs typeface="Proxima Nova"/>
              <a:sym typeface="Proxima Nova"/>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91fba21ce7_2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91fba21ce7_2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Proxima Nova"/>
                <a:ea typeface="Proxima Nova"/>
                <a:cs typeface="Proxima Nova"/>
                <a:sym typeface="Proxima Nova"/>
              </a:rPr>
              <a:t>Aunque también se puede cuestionar la efectividad de todo el sistema de solicitud y acreditación del permiso de circulación.</a:t>
            </a:r>
            <a:endParaRPr sz="1400">
              <a:latin typeface="Proxima Nova"/>
              <a:ea typeface="Proxima Nova"/>
              <a:cs typeface="Proxima Nova"/>
              <a:sym typeface="Proxima Nova"/>
            </a:endParaRPr>
          </a:p>
          <a:p>
            <a:pPr indent="0" lvl="0" marL="0" rtl="0" algn="l">
              <a:spcBef>
                <a:spcPts val="0"/>
              </a:spcBef>
              <a:spcAft>
                <a:spcPts val="0"/>
              </a:spcAft>
              <a:buNone/>
            </a:pPr>
            <a:r>
              <a:rPr lang="en" sz="1400">
                <a:latin typeface="Proxima Nova"/>
                <a:ea typeface="Proxima Nova"/>
                <a:cs typeface="Proxima Nova"/>
                <a:sym typeface="Proxima Nova"/>
              </a:rPr>
              <a:t>Como vimos antes, se podría decir que el </a:t>
            </a:r>
            <a:r>
              <a:rPr b="1" lang="en" sz="1400">
                <a:latin typeface="Proxima Nova"/>
                <a:ea typeface="Proxima Nova"/>
                <a:cs typeface="Proxima Nova"/>
                <a:sym typeface="Proxima Nova"/>
              </a:rPr>
              <a:t>código QR</a:t>
            </a:r>
            <a:r>
              <a:rPr lang="en" sz="1400">
                <a:latin typeface="Proxima Nova"/>
                <a:ea typeface="Proxima Nova"/>
                <a:cs typeface="Proxima Nova"/>
                <a:sym typeface="Proxima Nova"/>
              </a:rPr>
              <a:t> resulta ser una versión "reducida" del </a:t>
            </a:r>
            <a:r>
              <a:rPr b="1" lang="en" sz="1400">
                <a:latin typeface="Proxima Nova"/>
                <a:ea typeface="Proxima Nova"/>
                <a:cs typeface="Proxima Nova"/>
                <a:sym typeface="Proxima Nova"/>
              </a:rPr>
              <a:t>DNI</a:t>
            </a:r>
            <a:r>
              <a:rPr lang="en" sz="1400">
                <a:latin typeface="Proxima Nova"/>
                <a:ea typeface="Proxima Nova"/>
                <a:cs typeface="Proxima Nova"/>
                <a:sym typeface="Proxima Nova"/>
              </a:rPr>
              <a:t>, ya que cumple el rol de asociar la </a:t>
            </a:r>
            <a:r>
              <a:rPr b="1" lang="en" sz="1400">
                <a:latin typeface="Proxima Nova"/>
                <a:ea typeface="Proxima Nova"/>
                <a:cs typeface="Proxima Nova"/>
                <a:sym typeface="Proxima Nova"/>
              </a:rPr>
              <a:t>identidad de la persona</a:t>
            </a:r>
            <a:r>
              <a:rPr lang="en" sz="1400">
                <a:latin typeface="Proxima Nova"/>
                <a:ea typeface="Proxima Nova"/>
                <a:cs typeface="Proxima Nova"/>
                <a:sym typeface="Proxima Nova"/>
              </a:rPr>
              <a:t> mencionada en el </a:t>
            </a:r>
            <a:r>
              <a:rPr b="1" lang="en" sz="1400">
                <a:latin typeface="Proxima Nova"/>
                <a:ea typeface="Proxima Nova"/>
                <a:cs typeface="Proxima Nova"/>
                <a:sym typeface="Proxima Nova"/>
              </a:rPr>
              <a:t>CUC</a:t>
            </a:r>
            <a:r>
              <a:rPr lang="en" sz="1400">
                <a:latin typeface="Proxima Nova"/>
                <a:ea typeface="Proxima Nova"/>
                <a:cs typeface="Proxima Nova"/>
                <a:sym typeface="Proxima Nova"/>
              </a:rPr>
              <a:t> con la </a:t>
            </a:r>
            <a:r>
              <a:rPr b="1" lang="en" sz="1400">
                <a:latin typeface="Proxima Nova"/>
                <a:ea typeface="Proxima Nova"/>
                <a:cs typeface="Proxima Nova"/>
                <a:sym typeface="Proxima Nova"/>
              </a:rPr>
              <a:t>efectiva autorización</a:t>
            </a:r>
            <a:r>
              <a:rPr lang="en" sz="1400">
                <a:latin typeface="Proxima Nova"/>
                <a:ea typeface="Proxima Nova"/>
                <a:cs typeface="Proxima Nova"/>
                <a:sym typeface="Proxima Nova"/>
              </a:rPr>
              <a:t> expresada por el Gobierno a través de la </a:t>
            </a:r>
            <a:r>
              <a:rPr b="1" lang="en" sz="1400">
                <a:latin typeface="Proxima Nova"/>
                <a:ea typeface="Proxima Nova"/>
                <a:cs typeface="Proxima Nova"/>
                <a:sym typeface="Proxima Nova"/>
              </a:rPr>
              <a:t>página web</a:t>
            </a:r>
            <a:r>
              <a:rPr lang="en" sz="1400">
                <a:latin typeface="Proxima Nova"/>
                <a:ea typeface="Proxima Nova"/>
                <a:cs typeface="Proxima Nova"/>
                <a:sym typeface="Proxima Nova"/>
              </a:rPr>
              <a:t>.</a:t>
            </a:r>
            <a:endParaRPr sz="1400">
              <a:latin typeface="Proxima Nova"/>
              <a:ea typeface="Proxima Nova"/>
              <a:cs typeface="Proxima Nova"/>
              <a:sym typeface="Proxima Nova"/>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91fba21ce7_2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91fba21ce7_2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Proxima Nova"/>
                <a:ea typeface="Proxima Nova"/>
                <a:cs typeface="Proxima Nova"/>
                <a:sym typeface="Proxima Nova"/>
              </a:rPr>
              <a:t>Para que las Fuerzas de seguridad puedan:</a:t>
            </a:r>
            <a:endParaRPr sz="1400">
              <a:latin typeface="Proxima Nova"/>
              <a:ea typeface="Proxima Nova"/>
              <a:cs typeface="Proxima Nova"/>
              <a:sym typeface="Proxima Nova"/>
            </a:endParaRPr>
          </a:p>
          <a:p>
            <a:pPr indent="-317500" lvl="0" marL="457200" rtl="0" algn="l">
              <a:spcBef>
                <a:spcPts val="0"/>
              </a:spcBef>
              <a:spcAft>
                <a:spcPts val="0"/>
              </a:spcAft>
              <a:buSzPts val="1400"/>
              <a:buFont typeface="Proxima Nova"/>
              <a:buAutoNum type="arabicPeriod"/>
            </a:pPr>
            <a:r>
              <a:rPr lang="en" sz="1400">
                <a:latin typeface="Proxima Nova"/>
                <a:ea typeface="Proxima Nova"/>
                <a:cs typeface="Proxima Nova"/>
                <a:sym typeface="Proxima Nova"/>
              </a:rPr>
              <a:t>Identificar al ciudadano con su </a:t>
            </a:r>
            <a:r>
              <a:rPr b="1" lang="en" sz="1400">
                <a:latin typeface="Proxima Nova"/>
                <a:ea typeface="Proxima Nova"/>
                <a:cs typeface="Proxima Nova"/>
                <a:sym typeface="Proxima Nova"/>
              </a:rPr>
              <a:t>DNI</a:t>
            </a:r>
            <a:endParaRPr b="1" sz="1400">
              <a:latin typeface="Proxima Nova"/>
              <a:ea typeface="Proxima Nova"/>
              <a:cs typeface="Proxima Nova"/>
              <a:sym typeface="Proxima Nova"/>
            </a:endParaRPr>
          </a:p>
          <a:p>
            <a:pPr indent="-317500" lvl="0" marL="457200" rtl="0" algn="l">
              <a:spcBef>
                <a:spcPts val="0"/>
              </a:spcBef>
              <a:spcAft>
                <a:spcPts val="0"/>
              </a:spcAft>
              <a:buSzPts val="1400"/>
              <a:buFont typeface="Proxima Nova"/>
              <a:buAutoNum type="arabicPeriod"/>
            </a:pPr>
            <a:r>
              <a:rPr lang="en" sz="1400">
                <a:latin typeface="Proxima Nova"/>
                <a:ea typeface="Proxima Nova"/>
                <a:cs typeface="Proxima Nova"/>
                <a:sym typeface="Proxima Nova"/>
              </a:rPr>
              <a:t>Solicitar el </a:t>
            </a:r>
            <a:r>
              <a:rPr b="1" lang="en" sz="1400">
                <a:latin typeface="Proxima Nova"/>
                <a:ea typeface="Proxima Nova"/>
                <a:cs typeface="Proxima Nova"/>
                <a:sym typeface="Proxima Nova"/>
              </a:rPr>
              <a:t>certificado</a:t>
            </a:r>
            <a:r>
              <a:rPr lang="en" sz="1400">
                <a:latin typeface="Proxima Nova"/>
                <a:ea typeface="Proxima Nova"/>
                <a:cs typeface="Proxima Nova"/>
                <a:sym typeface="Proxima Nova"/>
              </a:rPr>
              <a:t> que lo autoriza</a:t>
            </a:r>
            <a:endParaRPr sz="1400">
              <a:latin typeface="Proxima Nova"/>
              <a:ea typeface="Proxima Nova"/>
              <a:cs typeface="Proxima Nova"/>
              <a:sym typeface="Proxima Nova"/>
            </a:endParaRPr>
          </a:p>
          <a:p>
            <a:pPr indent="-317500" lvl="0" marL="457200" rtl="0" algn="l">
              <a:spcBef>
                <a:spcPts val="0"/>
              </a:spcBef>
              <a:spcAft>
                <a:spcPts val="0"/>
              </a:spcAft>
              <a:buSzPts val="1400"/>
              <a:buFont typeface="Proxima Nova"/>
              <a:buAutoNum type="arabicPeriod"/>
            </a:pPr>
            <a:r>
              <a:rPr lang="en" sz="1400">
                <a:latin typeface="Proxima Nova"/>
                <a:ea typeface="Proxima Nova"/>
                <a:cs typeface="Proxima Nova"/>
                <a:sym typeface="Proxima Nova"/>
              </a:rPr>
              <a:t>Corroborar su autenticidad mediante el </a:t>
            </a:r>
            <a:r>
              <a:rPr b="1" lang="en" sz="1400">
                <a:latin typeface="Proxima Nova"/>
                <a:ea typeface="Proxima Nova"/>
                <a:cs typeface="Proxima Nova"/>
                <a:sym typeface="Proxima Nova"/>
              </a:rPr>
              <a:t>código QR</a:t>
            </a:r>
            <a:endParaRPr b="1" sz="1400">
              <a:latin typeface="Proxima Nova"/>
              <a:ea typeface="Proxima Nova"/>
              <a:cs typeface="Proxima Nova"/>
              <a:sym typeface="Proxima Nova"/>
            </a:endParaRPr>
          </a:p>
          <a:p>
            <a:pPr indent="-317500" lvl="0" marL="457200" rtl="0" algn="l">
              <a:spcBef>
                <a:spcPts val="0"/>
              </a:spcBef>
              <a:spcAft>
                <a:spcPts val="0"/>
              </a:spcAft>
              <a:buSzPts val="1400"/>
              <a:buFont typeface="Proxima Nova"/>
              <a:buAutoNum type="arabicPeriod"/>
            </a:pPr>
            <a:r>
              <a:rPr lang="en" sz="1400">
                <a:latin typeface="Proxima Nova"/>
                <a:ea typeface="Proxima Nova"/>
                <a:cs typeface="Proxima Nova"/>
                <a:sym typeface="Proxima Nova"/>
              </a:rPr>
              <a:t>Acreditar que la identidad arrojada por el </a:t>
            </a:r>
            <a:r>
              <a:rPr b="1" lang="en" sz="1400">
                <a:latin typeface="Proxima Nova"/>
                <a:ea typeface="Proxima Nova"/>
                <a:cs typeface="Proxima Nova"/>
                <a:sym typeface="Proxima Nova"/>
              </a:rPr>
              <a:t>código QR</a:t>
            </a:r>
            <a:r>
              <a:rPr lang="en" sz="1400">
                <a:latin typeface="Proxima Nova"/>
                <a:ea typeface="Proxima Nova"/>
                <a:cs typeface="Proxima Nova"/>
                <a:sym typeface="Proxima Nova"/>
              </a:rPr>
              <a:t> es del ciudadano y se identifica con su </a:t>
            </a:r>
            <a:r>
              <a:rPr b="1" lang="en" sz="1400">
                <a:latin typeface="Proxima Nova"/>
                <a:ea typeface="Proxima Nova"/>
                <a:cs typeface="Proxima Nova"/>
                <a:sym typeface="Proxima Nova"/>
              </a:rPr>
              <a:t>DNI</a:t>
            </a:r>
            <a:endParaRPr b="1" sz="1400">
              <a:latin typeface="Proxima Nova"/>
              <a:ea typeface="Proxima Nova"/>
              <a:cs typeface="Proxima Nova"/>
              <a:sym typeface="Proxima Nova"/>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91fba21ce7_2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91fba21ce7_2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Proxima Nova"/>
                <a:ea typeface="Proxima Nova"/>
                <a:cs typeface="Proxima Nova"/>
                <a:sym typeface="Proxima Nova"/>
              </a:rPr>
              <a:t>Hay dos autenticaciones "redundantes" en el proceso:</a:t>
            </a:r>
            <a:endParaRPr sz="1400">
              <a:latin typeface="Proxima Nova"/>
              <a:ea typeface="Proxima Nova"/>
              <a:cs typeface="Proxima Nova"/>
              <a:sym typeface="Proxima Nova"/>
            </a:endParaRPr>
          </a:p>
          <a:p>
            <a:pPr indent="0" lvl="0" marL="0" rtl="0" algn="l">
              <a:spcBef>
                <a:spcPts val="0"/>
              </a:spcBef>
              <a:spcAft>
                <a:spcPts val="0"/>
              </a:spcAft>
              <a:buNone/>
            </a:pPr>
            <a:r>
              <a:t/>
            </a:r>
            <a:endParaRPr sz="1400">
              <a:latin typeface="Proxima Nova"/>
              <a:ea typeface="Proxima Nova"/>
              <a:cs typeface="Proxima Nova"/>
              <a:sym typeface="Proxima Nova"/>
            </a:endParaRPr>
          </a:p>
          <a:p>
            <a:pPr indent="0" lvl="0" marL="0" rtl="0" algn="l">
              <a:spcBef>
                <a:spcPts val="0"/>
              </a:spcBef>
              <a:spcAft>
                <a:spcPts val="0"/>
              </a:spcAft>
              <a:buNone/>
            </a:pPr>
            <a:r>
              <a:rPr lang="en" sz="1400">
                <a:latin typeface="Proxima Nova"/>
                <a:ea typeface="Proxima Nova"/>
                <a:cs typeface="Proxima Nova"/>
                <a:sym typeface="Proxima Nova"/>
              </a:rPr>
              <a:t>Persona → se obtiene → DNI + N tramite</a:t>
            </a:r>
            <a:endParaRPr sz="1400">
              <a:latin typeface="Proxima Nova"/>
              <a:ea typeface="Proxima Nova"/>
              <a:cs typeface="Proxima Nova"/>
              <a:sym typeface="Proxima Nova"/>
            </a:endParaRPr>
          </a:p>
          <a:p>
            <a:pPr indent="0" lvl="0" marL="0" rtl="0" algn="l">
              <a:spcBef>
                <a:spcPts val="0"/>
              </a:spcBef>
              <a:spcAft>
                <a:spcPts val="0"/>
              </a:spcAft>
              <a:buNone/>
            </a:pPr>
            <a:r>
              <a:rPr lang="en" sz="1400">
                <a:latin typeface="Proxima Nova"/>
                <a:ea typeface="Proxima Nova"/>
                <a:cs typeface="Proxima Nova"/>
                <a:sym typeface="Proxima Nova"/>
              </a:rPr>
              <a:t>Certificado </a:t>
            </a:r>
            <a:r>
              <a:rPr lang="en" sz="1400">
                <a:latin typeface="Proxima Nova"/>
                <a:ea typeface="Proxima Nova"/>
                <a:cs typeface="Proxima Nova"/>
                <a:sym typeface="Proxima Nova"/>
              </a:rPr>
              <a:t>→ se obtiene → </a:t>
            </a:r>
            <a:r>
              <a:rPr lang="en" sz="1400">
                <a:latin typeface="Proxima Nova"/>
                <a:ea typeface="Proxima Nova"/>
                <a:cs typeface="Proxima Nova"/>
                <a:sym typeface="Proxima Nova"/>
              </a:rPr>
              <a:t>DNI + N tramite</a:t>
            </a:r>
            <a:endParaRPr sz="1400">
              <a:latin typeface="Proxima Nova"/>
              <a:ea typeface="Proxima Nova"/>
              <a:cs typeface="Proxima Nova"/>
              <a:sym typeface="Proxima Nova"/>
            </a:endParaRPr>
          </a:p>
          <a:p>
            <a:pPr indent="0" lvl="0" marL="0" rtl="0" algn="l">
              <a:spcBef>
                <a:spcPts val="0"/>
              </a:spcBef>
              <a:spcAft>
                <a:spcPts val="0"/>
              </a:spcAft>
              <a:buNone/>
            </a:pPr>
            <a:r>
              <a:t/>
            </a:r>
            <a:endParaRPr sz="1400">
              <a:latin typeface="Proxima Nova"/>
              <a:ea typeface="Proxima Nova"/>
              <a:cs typeface="Proxima Nova"/>
              <a:sym typeface="Proxima Nova"/>
            </a:endParaRPr>
          </a:p>
          <a:p>
            <a:pPr indent="0" lvl="0" marL="0" rtl="0" algn="l">
              <a:spcBef>
                <a:spcPts val="0"/>
              </a:spcBef>
              <a:spcAft>
                <a:spcPts val="0"/>
              </a:spcAft>
              <a:buNone/>
            </a:pPr>
            <a:r>
              <a:rPr lang="en" sz="1400">
                <a:latin typeface="Proxima Nova"/>
                <a:ea typeface="Proxima Nova"/>
                <a:cs typeface="Proxima Nova"/>
                <a:sym typeface="Proxima Nova"/>
              </a:rPr>
              <a:t>Un poco ineficiente ¿no?</a:t>
            </a:r>
            <a:endParaRPr sz="1400">
              <a:latin typeface="Proxima Nova"/>
              <a:ea typeface="Proxima Nova"/>
              <a:cs typeface="Proxima Nova"/>
              <a:sym typeface="Proxima Nova"/>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91fba21ce7_2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91fba21ce7_2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8d6d3f77f5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8d6d3f77f5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400">
                <a:latin typeface="Proxima Nova"/>
                <a:ea typeface="Proxima Nova"/>
                <a:cs typeface="Proxima Nova"/>
                <a:sym typeface="Proxima Nova"/>
              </a:rPr>
              <a:t>La metáfora más simple es: </a:t>
            </a:r>
            <a:endParaRPr sz="1400">
              <a:latin typeface="Proxima Nova"/>
              <a:ea typeface="Proxima Nova"/>
              <a:cs typeface="Proxima Nova"/>
              <a:sym typeface="Proxima Nova"/>
            </a:endParaRPr>
          </a:p>
          <a:p>
            <a:pPr indent="0" lvl="0" marL="0" rtl="0" algn="l">
              <a:lnSpc>
                <a:spcPct val="150000"/>
              </a:lnSpc>
              <a:spcBef>
                <a:spcPts val="0"/>
              </a:spcBef>
              <a:spcAft>
                <a:spcPts val="0"/>
              </a:spcAft>
              <a:buNone/>
            </a:pPr>
            <a:r>
              <a:rPr lang="en" sz="1400">
                <a:latin typeface="Proxima Nova"/>
                <a:ea typeface="Proxima Nova"/>
                <a:cs typeface="Proxima Nova"/>
                <a:sym typeface="Proxima Nova"/>
              </a:rPr>
              <a:t>Dejaste las llaves de tu casa del lado de afuera, entonces cualquiera puede entrar a robarte. En este contexto, significa que cualquiera puede acceder a toda la información que nos piden como obligatoria, entre esos datos la imágen del DNI.</a:t>
            </a:r>
            <a:endParaRPr sz="1400">
              <a:latin typeface="Proxima Nova"/>
              <a:ea typeface="Proxima Nova"/>
              <a:cs typeface="Proxima Nova"/>
              <a:sym typeface="Proxima Nova"/>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91fba21ce7_2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91fba21ce7_2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91fba21ce7_2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91fba21ce7_2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Proxima Nova"/>
                <a:ea typeface="Proxima Nova"/>
                <a:cs typeface="Proxima Nova"/>
                <a:sym typeface="Proxima Nova"/>
              </a:rPr>
              <a:t>Al leer el </a:t>
            </a:r>
            <a:r>
              <a:rPr b="1" lang="en" sz="1400">
                <a:latin typeface="Proxima Nova"/>
                <a:ea typeface="Proxima Nova"/>
                <a:cs typeface="Proxima Nova"/>
                <a:sym typeface="Proxima Nova"/>
              </a:rPr>
              <a:t>código PDF417</a:t>
            </a:r>
            <a:r>
              <a:rPr lang="en" sz="1400">
                <a:latin typeface="Proxima Nova"/>
                <a:ea typeface="Proxima Nova"/>
                <a:cs typeface="Proxima Nova"/>
                <a:sym typeface="Proxima Nova"/>
              </a:rPr>
              <a:t> impreso en el </a:t>
            </a:r>
            <a:r>
              <a:rPr b="1" lang="en" sz="1400">
                <a:latin typeface="Proxima Nova"/>
                <a:ea typeface="Proxima Nova"/>
                <a:cs typeface="Proxima Nova"/>
                <a:sym typeface="Proxima Nova"/>
              </a:rPr>
              <a:t>DNI</a:t>
            </a:r>
            <a:r>
              <a:rPr lang="en" sz="1400">
                <a:latin typeface="Proxima Nova"/>
                <a:ea typeface="Proxima Nova"/>
                <a:cs typeface="Proxima Nova"/>
                <a:sym typeface="Proxima Nova"/>
              </a:rPr>
              <a:t>, se puede </a:t>
            </a:r>
            <a:r>
              <a:rPr b="1" lang="en" sz="1400">
                <a:latin typeface="Proxima Nova"/>
                <a:ea typeface="Proxima Nova"/>
                <a:cs typeface="Proxima Nova"/>
                <a:sym typeface="Proxima Nova"/>
              </a:rPr>
              <a:t>autenticar la autorización</a:t>
            </a:r>
            <a:r>
              <a:rPr lang="en" sz="1400">
                <a:latin typeface="Proxima Nova"/>
                <a:ea typeface="Proxima Nova"/>
                <a:cs typeface="Proxima Nova"/>
                <a:sym typeface="Proxima Nova"/>
              </a:rPr>
              <a:t> procesada por el </a:t>
            </a:r>
            <a:r>
              <a:rPr b="1" lang="en" sz="1400">
                <a:latin typeface="Proxima Nova"/>
                <a:ea typeface="Proxima Nova"/>
                <a:cs typeface="Proxima Nova"/>
                <a:sym typeface="Proxima Nova"/>
              </a:rPr>
              <a:t>DNI físico</a:t>
            </a:r>
            <a:r>
              <a:rPr lang="en" sz="1400">
                <a:latin typeface="Proxima Nova"/>
                <a:ea typeface="Proxima Nova"/>
                <a:cs typeface="Proxima Nova"/>
                <a:sym typeface="Proxima Nova"/>
              </a:rPr>
              <a:t>, que contiene exactamente la </a:t>
            </a:r>
            <a:r>
              <a:rPr b="1" lang="en" sz="1400">
                <a:latin typeface="Proxima Nova"/>
                <a:ea typeface="Proxima Nova"/>
                <a:cs typeface="Proxima Nova"/>
                <a:sym typeface="Proxima Nova"/>
              </a:rPr>
              <a:t>misma información</a:t>
            </a:r>
            <a:r>
              <a:rPr lang="en" sz="1400">
                <a:latin typeface="Proxima Nova"/>
                <a:ea typeface="Proxima Nova"/>
                <a:cs typeface="Proxima Nova"/>
                <a:sym typeface="Proxima Nova"/>
              </a:rPr>
              <a:t> que el </a:t>
            </a:r>
            <a:r>
              <a:rPr b="1" lang="en" sz="1400">
                <a:latin typeface="Proxima Nova"/>
                <a:ea typeface="Proxima Nova"/>
                <a:cs typeface="Proxima Nova"/>
                <a:sym typeface="Proxima Nova"/>
              </a:rPr>
              <a:t>código QR</a:t>
            </a:r>
            <a:r>
              <a:rPr lang="en" sz="1400">
                <a:latin typeface="Proxima Nova"/>
                <a:ea typeface="Proxima Nova"/>
                <a:cs typeface="Proxima Nova"/>
                <a:sym typeface="Proxima Nova"/>
              </a:rPr>
              <a:t> encontrado en el  </a:t>
            </a:r>
            <a:r>
              <a:rPr b="1" lang="en" sz="1400">
                <a:latin typeface="Proxima Nova"/>
                <a:ea typeface="Proxima Nova"/>
                <a:cs typeface="Proxima Nova"/>
                <a:sym typeface="Proxima Nova"/>
              </a:rPr>
              <a:t>CUC</a:t>
            </a:r>
            <a:r>
              <a:rPr lang="en" sz="1400">
                <a:latin typeface="Proxima Nova"/>
                <a:ea typeface="Proxima Nova"/>
                <a:cs typeface="Proxima Nova"/>
                <a:sym typeface="Proxima Nova"/>
              </a:rPr>
              <a:t>.</a:t>
            </a:r>
            <a:endParaRPr sz="1400">
              <a:latin typeface="Proxima Nova"/>
              <a:ea typeface="Proxima Nova"/>
              <a:cs typeface="Proxima Nova"/>
              <a:sym typeface="Proxima Nova"/>
            </a:endParaRPr>
          </a:p>
          <a:p>
            <a:pPr indent="0" lvl="0" marL="0" rtl="0" algn="l">
              <a:spcBef>
                <a:spcPts val="0"/>
              </a:spcBef>
              <a:spcAft>
                <a:spcPts val="0"/>
              </a:spcAft>
              <a:buNone/>
            </a:pPr>
            <a:r>
              <a:t/>
            </a:r>
            <a:endParaRPr sz="1400">
              <a:latin typeface="Proxima Nova"/>
              <a:ea typeface="Proxima Nova"/>
              <a:cs typeface="Proxima Nova"/>
              <a:sym typeface="Proxima Nova"/>
            </a:endParaRPr>
          </a:p>
          <a:p>
            <a:pPr indent="0" lvl="0" marL="0" rtl="0" algn="l">
              <a:spcBef>
                <a:spcPts val="0"/>
              </a:spcBef>
              <a:spcAft>
                <a:spcPts val="0"/>
              </a:spcAft>
              <a:buNone/>
            </a:pPr>
            <a:r>
              <a:rPr b="1" lang="en" sz="1400">
                <a:latin typeface="Proxima Nova"/>
                <a:ea typeface="Proxima Nova"/>
                <a:cs typeface="Proxima Nova"/>
                <a:sym typeface="Proxima Nova"/>
              </a:rPr>
              <a:t>PDF417</a:t>
            </a:r>
            <a:r>
              <a:rPr lang="en" sz="1400">
                <a:latin typeface="Proxima Nova"/>
                <a:ea typeface="Proxima Nova"/>
                <a:cs typeface="Proxima Nova"/>
                <a:sym typeface="Proxima Nova"/>
              </a:rPr>
              <a:t>: </a:t>
            </a:r>
            <a:r>
              <a:rPr lang="en" sz="1400">
                <a:latin typeface="Proxima Nova"/>
                <a:ea typeface="Proxima Nova"/>
                <a:cs typeface="Proxima Nova"/>
                <a:sym typeface="Proxima Nova"/>
              </a:rPr>
              <a:t>es un formato de código de barras lineal apilado utilizado en una variedad de aplicaciones, como transporte, tarjetas de identificación y gestión de inventario.</a:t>
            </a:r>
            <a:endParaRPr sz="1400">
              <a:latin typeface="Proxima Nova"/>
              <a:ea typeface="Proxima Nova"/>
              <a:cs typeface="Proxima Nova"/>
              <a:sym typeface="Proxima Nova"/>
            </a:endParaRPr>
          </a:p>
          <a:p>
            <a:pPr indent="0" lvl="0" marL="0" rtl="0" algn="l">
              <a:spcBef>
                <a:spcPts val="0"/>
              </a:spcBef>
              <a:spcAft>
                <a:spcPts val="0"/>
              </a:spcAft>
              <a:buNone/>
            </a:pPr>
            <a:r>
              <a:t/>
            </a:r>
            <a:endParaRPr sz="1400">
              <a:latin typeface="Proxima Nova"/>
              <a:ea typeface="Proxima Nova"/>
              <a:cs typeface="Proxima Nova"/>
              <a:sym typeface="Proxima Nova"/>
            </a:endParaRPr>
          </a:p>
          <a:p>
            <a:pPr indent="0" lvl="0" marL="0" rtl="0" algn="l">
              <a:spcBef>
                <a:spcPts val="0"/>
              </a:spcBef>
              <a:spcAft>
                <a:spcPts val="0"/>
              </a:spcAft>
              <a:buNone/>
            </a:pPr>
            <a:r>
              <a:rPr lang="en" sz="1400">
                <a:latin typeface="Proxima Nova"/>
                <a:ea typeface="Proxima Nova"/>
                <a:cs typeface="Proxima Nova"/>
                <a:sym typeface="Proxima Nova"/>
              </a:rPr>
              <a:t>Se requiere un </a:t>
            </a:r>
            <a:r>
              <a:rPr b="1" lang="en" sz="1400">
                <a:latin typeface="Proxima Nova"/>
                <a:ea typeface="Proxima Nova"/>
                <a:cs typeface="Proxima Nova"/>
                <a:sym typeface="Proxima Nova"/>
              </a:rPr>
              <a:t>lector de software especial</a:t>
            </a:r>
            <a:r>
              <a:rPr lang="en" sz="1400">
                <a:latin typeface="Proxima Nova"/>
                <a:ea typeface="Proxima Nova"/>
                <a:cs typeface="Proxima Nova"/>
                <a:sym typeface="Proxima Nova"/>
              </a:rPr>
              <a:t> para leer el </a:t>
            </a:r>
            <a:r>
              <a:rPr b="1" lang="en" sz="1400">
                <a:latin typeface="Proxima Nova"/>
                <a:ea typeface="Proxima Nova"/>
                <a:cs typeface="Proxima Nova"/>
                <a:sym typeface="Proxima Nova"/>
              </a:rPr>
              <a:t>código PDF417</a:t>
            </a:r>
            <a:r>
              <a:rPr lang="en" sz="1400">
                <a:latin typeface="Proxima Nova"/>
                <a:ea typeface="Proxima Nova"/>
                <a:cs typeface="Proxima Nova"/>
                <a:sym typeface="Proxima Nova"/>
              </a:rPr>
              <a:t> (hay que tener en cuenta que ningún smartphone lo incluye)</a:t>
            </a:r>
            <a:endParaRPr sz="1400">
              <a:latin typeface="Proxima Nova"/>
              <a:ea typeface="Proxima Nova"/>
              <a:cs typeface="Proxima Nova"/>
              <a:sym typeface="Proxima Nova"/>
            </a:endParaRPr>
          </a:p>
          <a:p>
            <a:pPr indent="0" lvl="0" marL="0" rtl="0" algn="l">
              <a:spcBef>
                <a:spcPts val="0"/>
              </a:spcBef>
              <a:spcAft>
                <a:spcPts val="0"/>
              </a:spcAft>
              <a:buNone/>
            </a:pPr>
            <a:r>
              <a:t/>
            </a:r>
            <a:endParaRPr sz="1400">
              <a:latin typeface="Proxima Nova"/>
              <a:ea typeface="Proxima Nova"/>
              <a:cs typeface="Proxima Nova"/>
              <a:sym typeface="Proxima Nova"/>
            </a:endParaRPr>
          </a:p>
          <a:p>
            <a:pPr indent="0" lvl="0" marL="0" rtl="0" algn="l">
              <a:spcBef>
                <a:spcPts val="0"/>
              </a:spcBef>
              <a:spcAft>
                <a:spcPts val="0"/>
              </a:spcAft>
              <a:buNone/>
            </a:pPr>
            <a:r>
              <a:rPr lang="en" sz="1400">
                <a:latin typeface="Proxima Nova"/>
                <a:ea typeface="Proxima Nova"/>
                <a:cs typeface="Proxima Nova"/>
                <a:sym typeface="Proxima Nova"/>
              </a:rPr>
              <a:t>Y hay muchas </a:t>
            </a:r>
            <a:r>
              <a:rPr b="1" lang="en" sz="1400">
                <a:latin typeface="Proxima Nova"/>
                <a:ea typeface="Proxima Nova"/>
                <a:cs typeface="Proxima Nova"/>
                <a:sym typeface="Proxima Nova"/>
              </a:rPr>
              <a:t>bibliotecas de código abierto</a:t>
            </a:r>
            <a:r>
              <a:rPr lang="en" sz="1400">
                <a:latin typeface="Proxima Nova"/>
                <a:ea typeface="Proxima Nova"/>
                <a:cs typeface="Proxima Nova"/>
                <a:sym typeface="Proxima Nova"/>
              </a:rPr>
              <a:t> que pueden integrar esta función en cualquier desarrollo de software.</a:t>
            </a:r>
            <a:endParaRPr sz="1400">
              <a:latin typeface="Proxima Nova"/>
              <a:ea typeface="Proxima Nova"/>
              <a:cs typeface="Proxima Nova"/>
              <a:sym typeface="Proxima Nova"/>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91fba21ce7_2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91fba21ce7_2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latin typeface="Proxima Nova"/>
                <a:ea typeface="Proxima Nova"/>
                <a:cs typeface="Proxima Nova"/>
                <a:sym typeface="Proxima Nova"/>
              </a:rPr>
              <a:t>Afortunadamente, proporciona soporte para implementarlo en el desarrollo de cualquier sistema móvil.</a:t>
            </a:r>
            <a:endParaRPr sz="1400">
              <a:latin typeface="Proxima Nova"/>
              <a:ea typeface="Proxima Nova"/>
              <a:cs typeface="Proxima Nova"/>
              <a:sym typeface="Proxima Nova"/>
            </a:endParaRPr>
          </a:p>
          <a:p>
            <a:pPr indent="0" lvl="0" marL="0" rtl="0" algn="l">
              <a:spcBef>
                <a:spcPts val="0"/>
              </a:spcBef>
              <a:spcAft>
                <a:spcPts val="0"/>
              </a:spcAft>
              <a:buNone/>
            </a:pPr>
            <a:r>
              <a:rPr lang="en" sz="1400">
                <a:latin typeface="Proxima Nova"/>
                <a:ea typeface="Proxima Nova"/>
                <a:cs typeface="Proxima Nova"/>
                <a:sym typeface="Proxima Nova"/>
              </a:rPr>
              <a:t>Con este recurso, se puede desarrollar una aplicación móvil específicamente para las fuerzas de seguridad, que se puede usar como un lector de DNI para verificar si los ciudadanos identificados por él están efectivamente libres de aislamiento y pueden circular.</a:t>
            </a:r>
            <a:endParaRPr sz="1400">
              <a:latin typeface="Proxima Nova"/>
              <a:ea typeface="Proxima Nova"/>
              <a:cs typeface="Proxima Nova"/>
              <a:sym typeface="Proxima Nova"/>
            </a:endParaRPr>
          </a:p>
          <a:p>
            <a:pPr indent="0" lvl="0" marL="0" rtl="0" algn="l">
              <a:lnSpc>
                <a:spcPct val="115000"/>
              </a:lnSpc>
              <a:spcBef>
                <a:spcPts val="0"/>
              </a:spcBef>
              <a:spcAft>
                <a:spcPts val="0"/>
              </a:spcAft>
              <a:buNone/>
            </a:pPr>
            <a:r>
              <a:rPr lang="en" sz="1400">
                <a:latin typeface="Proxima Nova"/>
                <a:ea typeface="Proxima Nova"/>
                <a:cs typeface="Proxima Nova"/>
                <a:sym typeface="Proxima Nova"/>
              </a:rPr>
              <a:t>Esta solución no es innovadora porque se implementa en una variedad de situaciones que requieren identificación ciudadana.</a:t>
            </a:r>
            <a:endParaRPr sz="1400">
              <a:latin typeface="Proxima Nova"/>
              <a:ea typeface="Proxima Nova"/>
              <a:cs typeface="Proxima Nova"/>
              <a:sym typeface="Proxima Nova"/>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91fba21ce7_2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91fba21ce7_2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latin typeface="Proxima Nova"/>
                <a:ea typeface="Proxima Nova"/>
                <a:cs typeface="Proxima Nova"/>
                <a:sym typeface="Proxima Nova"/>
              </a:rPr>
              <a:t>REGLAMENTO DE PREVENCIÓN CONTRA LA VIOLENCIA EN ESPECTÁCULOS FUTBOLÍSTICOS</a:t>
            </a:r>
            <a:endParaRPr sz="1400">
              <a:latin typeface="Proxima Nova"/>
              <a:ea typeface="Proxima Nova"/>
              <a:cs typeface="Proxima Nova"/>
              <a:sym typeface="Proxima Nova"/>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91fba21ce7_2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91fba21ce7_2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Proxima Nova"/>
                <a:ea typeface="Proxima Nova"/>
                <a:cs typeface="Proxima Nova"/>
                <a:sym typeface="Proxima Nova"/>
              </a:rPr>
              <a:t>En este sentido, el plan </a:t>
            </a:r>
            <a:r>
              <a:rPr b="1" lang="en" sz="1400" u="sng">
                <a:latin typeface="Proxima Nova"/>
                <a:ea typeface="Proxima Nova"/>
                <a:cs typeface="Proxima Nova"/>
                <a:sym typeface="Proxima Nova"/>
              </a:rPr>
              <a:t>#TRIBUNASEGURA</a:t>
            </a:r>
            <a:r>
              <a:rPr lang="en" sz="1400">
                <a:latin typeface="Proxima Nova"/>
                <a:ea typeface="Proxima Nova"/>
                <a:cs typeface="Proxima Nova"/>
                <a:sym typeface="Proxima Nova"/>
              </a:rPr>
              <a:t> está diseñado y formulado de manera que cualquier ciudadano que participe en un programa deportivo debe participar con su DNI para usar teléfonos 4G para la verificación en tiempo real, y si el ciudadano tiene requisitos de captura y/o derechos de entrada aplicables.</a:t>
            </a:r>
            <a:endParaRPr sz="1400">
              <a:latin typeface="Proxima Nova"/>
              <a:ea typeface="Proxima Nova"/>
              <a:cs typeface="Proxima Nova"/>
              <a:sym typeface="Proxima Nova"/>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91fba21ce7_2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91fba21ce7_2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latin typeface="Proxima Nova"/>
                <a:ea typeface="Proxima Nova"/>
                <a:cs typeface="Proxima Nova"/>
                <a:sym typeface="Proxima Nova"/>
              </a:rPr>
              <a:t>Por lo tanto, debido a las necesidades y/o particularidades del ciudadano en relación con ASPO, esta persona solo necesita realizar el proceso de autorización sin descargar ningún PDF o imprimirlo y/o llevarlo consigo.</a:t>
            </a:r>
            <a:endParaRPr sz="1400">
              <a:latin typeface="Proxima Nova"/>
              <a:ea typeface="Proxima Nova"/>
              <a:cs typeface="Proxima Nova"/>
              <a:sym typeface="Proxima Nova"/>
            </a:endParaRPr>
          </a:p>
          <a:p>
            <a:pPr indent="0" lvl="0" marL="0" rtl="0" algn="l">
              <a:spcBef>
                <a:spcPts val="0"/>
              </a:spcBef>
              <a:spcAft>
                <a:spcPts val="0"/>
              </a:spcAft>
              <a:buNone/>
            </a:pPr>
            <a:r>
              <a:rPr lang="en" sz="1400">
                <a:latin typeface="Proxima Nova"/>
                <a:ea typeface="Proxima Nova"/>
                <a:cs typeface="Proxima Nova"/>
                <a:sym typeface="Proxima Nova"/>
              </a:rPr>
              <a:t>Con el DNI es suficiente</a:t>
            </a:r>
            <a:endParaRPr sz="1400">
              <a:latin typeface="Proxima Nova"/>
              <a:ea typeface="Proxima Nova"/>
              <a:cs typeface="Proxima Nova"/>
              <a:sym typeface="Proxima Nova"/>
            </a:endParaRPr>
          </a:p>
          <a:p>
            <a:pPr indent="0" lvl="0" marL="0" rtl="0" algn="l">
              <a:spcBef>
                <a:spcPts val="0"/>
              </a:spcBef>
              <a:spcAft>
                <a:spcPts val="0"/>
              </a:spcAft>
              <a:buNone/>
            </a:pPr>
            <a:r>
              <a:rPr lang="en" sz="1400">
                <a:latin typeface="Proxima Nova"/>
                <a:ea typeface="Proxima Nova"/>
                <a:cs typeface="Proxima Nova"/>
                <a:sym typeface="Proxima Nova"/>
              </a:rPr>
              <a:t>Nada de códigos QR o URL con números de DNI junto con el número de Trámite expuestos públicamente</a:t>
            </a:r>
            <a:endParaRPr sz="1400">
              <a:latin typeface="Proxima Nova"/>
              <a:ea typeface="Proxima Nova"/>
              <a:cs typeface="Proxima Nova"/>
              <a:sym typeface="Proxima Nova"/>
            </a:endParaRPr>
          </a:p>
          <a:p>
            <a:pPr indent="0" lvl="0" marL="0" rtl="0" algn="l">
              <a:spcBef>
                <a:spcPts val="0"/>
              </a:spcBef>
              <a:spcAft>
                <a:spcPts val="0"/>
              </a:spcAft>
              <a:buNone/>
            </a:pPr>
            <a:r>
              <a:rPr lang="en" sz="1400">
                <a:latin typeface="Proxima Nova"/>
                <a:ea typeface="Proxima Nova"/>
                <a:cs typeface="Proxima Nova"/>
                <a:sym typeface="Proxima Nova"/>
              </a:rPr>
              <a:t>Como ya ocurrió anteriormente</a:t>
            </a:r>
            <a:endParaRPr sz="1400">
              <a:latin typeface="Proxima Nova"/>
              <a:ea typeface="Proxima Nova"/>
              <a:cs typeface="Proxima Nova"/>
              <a:sym typeface="Proxima Nova"/>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91fba21ce7_2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91fba21ce7_2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Proxima Nova"/>
              <a:ea typeface="Proxima Nova"/>
              <a:cs typeface="Proxima Nova"/>
              <a:sym typeface="Proxima Nova"/>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91fba21ce7_2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91fba21ce7_2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Proxima Nova"/>
                <a:ea typeface="Proxima Nova"/>
                <a:cs typeface="Proxima Nova"/>
                <a:sym typeface="Proxima Nova"/>
              </a:rPr>
              <a:t>Sin embargo, no, obviamente, es más eficiente crear un sistema que todos los ciudadanos deben usar a gran escala, en lugar de un sistema que solo usarán las fuerzas de seguridad, que es más escalable, tecnológicamente y funcional.</a:t>
            </a:r>
            <a:endParaRPr sz="1400">
              <a:latin typeface="Proxima Nova"/>
              <a:ea typeface="Proxima Nova"/>
              <a:cs typeface="Proxima Nova"/>
              <a:sym typeface="Proxima Nova"/>
            </a:endParaRPr>
          </a:p>
          <a:p>
            <a:pPr indent="0" lvl="0" marL="0" rtl="0" algn="l">
              <a:spcBef>
                <a:spcPts val="0"/>
              </a:spcBef>
              <a:spcAft>
                <a:spcPts val="0"/>
              </a:spcAft>
              <a:buNone/>
            </a:pPr>
            <a:r>
              <a:rPr lang="en" sz="1400">
                <a:latin typeface="Proxima Nova"/>
                <a:ea typeface="Proxima Nova"/>
                <a:cs typeface="Proxima Nova"/>
                <a:sym typeface="Proxima Nova"/>
              </a:rPr>
              <a:t>Peor aún es la propuesta de unificar el CUC en la aplicación móvil CuidAR:</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91fba21ce7_2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91fba21ce7_2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Proxima Nova"/>
                <a:ea typeface="Proxima Nova"/>
                <a:cs typeface="Proxima Nova"/>
                <a:sym typeface="Proxima Nova"/>
              </a:rPr>
              <a:t>No ofrece nada que el propio DNI físico del ciudadano, que ya lleva consigo por defecto, no ofrezca para verificar tanto su identidad como su autorización para circular </a:t>
            </a:r>
            <a:r>
              <a:rPr lang="en" sz="1400">
                <a:latin typeface="Proxima Nova"/>
                <a:ea typeface="Proxima Nova"/>
                <a:cs typeface="Proxima Nova"/>
                <a:sym typeface="Proxima Nova"/>
              </a:rPr>
              <a:t>exceptuado</a:t>
            </a:r>
            <a:r>
              <a:rPr lang="en" sz="1400">
                <a:latin typeface="Proxima Nova"/>
                <a:ea typeface="Proxima Nova"/>
                <a:cs typeface="Proxima Nova"/>
                <a:sym typeface="Proxima Nova"/>
              </a:rPr>
              <a:t> del </a:t>
            </a:r>
            <a:r>
              <a:rPr lang="en" sz="1400">
                <a:latin typeface="Proxima Nova"/>
                <a:ea typeface="Proxima Nova"/>
                <a:cs typeface="Proxima Nova"/>
                <a:sym typeface="Proxima Nova"/>
              </a:rPr>
              <a:t>aislamiento social preventivo y obligatorio.</a:t>
            </a:r>
            <a:endParaRPr sz="1400">
              <a:latin typeface="Proxima Nova"/>
              <a:ea typeface="Proxima Nova"/>
              <a:cs typeface="Proxima Nova"/>
              <a:sym typeface="Proxima Nova"/>
            </a:endParaRPr>
          </a:p>
          <a:p>
            <a:pPr indent="0" lvl="0" marL="0" rtl="0" algn="l">
              <a:spcBef>
                <a:spcPts val="0"/>
              </a:spcBef>
              <a:spcAft>
                <a:spcPts val="0"/>
              </a:spcAft>
              <a:buNone/>
            </a:pPr>
            <a:r>
              <a:rPr lang="en" sz="1400">
                <a:latin typeface="Proxima Nova"/>
                <a:ea typeface="Proxima Nova"/>
                <a:cs typeface="Proxima Nova"/>
                <a:sym typeface="Proxima Nova"/>
              </a:rPr>
              <a:t>Transferir la responsabilidad técnica a las personas no es modernización.</a:t>
            </a:r>
            <a:endParaRPr sz="1400">
              <a:latin typeface="Proxima Nova"/>
              <a:ea typeface="Proxima Nova"/>
              <a:cs typeface="Proxima Nova"/>
              <a:sym typeface="Proxima Nova"/>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91fba21ce7_2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91fba21ce7_2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Proxima Nova"/>
                <a:ea typeface="Proxima Nova"/>
                <a:cs typeface="Proxima Nova"/>
                <a:sym typeface="Proxima Nova"/>
              </a:rPr>
              <a:t>El sistema de generación y control del CUC es ineficiente. Transfiere la carga de la prueba a los ciudadanos de principio a fin, creando procesos redundantes e ineficientes y creando agujeros de seguridad. </a:t>
            </a:r>
            <a:endParaRPr sz="1400">
              <a:latin typeface="Proxima Nova"/>
              <a:ea typeface="Proxima Nova"/>
              <a:cs typeface="Proxima Nova"/>
              <a:sym typeface="Proxima Nova"/>
            </a:endParaRPr>
          </a:p>
          <a:p>
            <a:pPr indent="0" lvl="0" marL="0" rtl="0" algn="l">
              <a:spcBef>
                <a:spcPts val="0"/>
              </a:spcBef>
              <a:spcAft>
                <a:spcPts val="0"/>
              </a:spcAft>
              <a:buNone/>
            </a:pPr>
            <a:r>
              <a:rPr lang="en" sz="1400">
                <a:latin typeface="Proxima Nova"/>
                <a:ea typeface="Proxima Nova"/>
                <a:cs typeface="Proxima Nova"/>
                <a:sym typeface="Proxima Nova"/>
              </a:rPr>
              <a:t>Esto de la "uberización", las soluciones técnicas, la falsa automatización y la invención de una aplicación hace que en realidad no se encuentren soluciones, sino que al final se agreguen complejidades.</a:t>
            </a:r>
            <a:endParaRPr sz="1400">
              <a:latin typeface="Proxima Nova"/>
              <a:ea typeface="Proxima Nova"/>
              <a:cs typeface="Proxima Nova"/>
              <a:sym typeface="Proxima Nova"/>
            </a:endParaRPr>
          </a:p>
          <a:p>
            <a:pPr indent="0" lvl="0" marL="0" rtl="0" algn="l">
              <a:spcBef>
                <a:spcPts val="0"/>
              </a:spcBef>
              <a:spcAft>
                <a:spcPts val="0"/>
              </a:spcAft>
              <a:buNone/>
            </a:pPr>
            <a:r>
              <a:rPr lang="en" sz="1400">
                <a:latin typeface="Proxima Nova"/>
                <a:ea typeface="Proxima Nova"/>
                <a:cs typeface="Proxima Nova"/>
                <a:sym typeface="Proxima Nova"/>
              </a:rPr>
              <a:t>Sin mencionar que encima se escondan intereses oscuros con resultados nefastos.</a:t>
            </a:r>
            <a:endParaRPr sz="1400">
              <a:latin typeface="Proxima Nova"/>
              <a:ea typeface="Proxima Nova"/>
              <a:cs typeface="Proxima Nova"/>
              <a:sym typeface="Proxima Nova"/>
            </a:endParaRPr>
          </a:p>
          <a:p>
            <a:pPr indent="0" lvl="0" marL="0" rtl="0" algn="l">
              <a:spcBef>
                <a:spcPts val="0"/>
              </a:spcBef>
              <a:spcAft>
                <a:spcPts val="0"/>
              </a:spcAft>
              <a:buNone/>
            </a:pPr>
            <a:r>
              <a:rPr lang="en" sz="1400">
                <a:latin typeface="Proxima Nova"/>
                <a:ea typeface="Proxima Nova"/>
                <a:cs typeface="Proxima Nova"/>
                <a:sym typeface="Proxima Nova"/>
              </a:rPr>
              <a:t>Y por último, la realidad expone a los expertos técnicos a estar más vacíos de lo esperado. </a:t>
            </a:r>
            <a:endParaRPr sz="1400">
              <a:latin typeface="Proxima Nova"/>
              <a:ea typeface="Proxima Nova"/>
              <a:cs typeface="Proxima Nova"/>
              <a:sym typeface="Proxima Nova"/>
            </a:endParaRPr>
          </a:p>
          <a:p>
            <a:pPr indent="0" lvl="0" marL="0" rtl="0" algn="l">
              <a:spcBef>
                <a:spcPts val="0"/>
              </a:spcBef>
              <a:spcAft>
                <a:spcPts val="0"/>
              </a:spcAft>
              <a:buNone/>
            </a:pPr>
            <a:r>
              <a:rPr lang="en" sz="1400">
                <a:latin typeface="Proxima Nova"/>
                <a:ea typeface="Proxima Nova"/>
                <a:cs typeface="Proxima Nova"/>
                <a:sym typeface="Proxima Nova"/>
              </a:rPr>
              <a:t>Pero si el país finalmente es el que termina comprando esta solución mágica, a la larga, perdemos todos.</a:t>
            </a:r>
            <a:endParaRPr sz="1400">
              <a:latin typeface="Proxima Nova"/>
              <a:ea typeface="Proxima Nova"/>
              <a:cs typeface="Proxima Nova"/>
              <a:sym typeface="Proxima Nov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8d72b746f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8d72b746f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Proxima Nova"/>
                <a:ea typeface="Proxima Nova"/>
                <a:cs typeface="Proxima Nova"/>
                <a:sym typeface="Proxima Nova"/>
              </a:rPr>
              <a:t>Ignorar el token es ignorar lo que puede y debe saberse acerca del proceso de seguridad más básico.</a:t>
            </a:r>
            <a:endParaRPr sz="1400">
              <a:latin typeface="Proxima Nova"/>
              <a:ea typeface="Proxima Nova"/>
              <a:cs typeface="Proxima Nova"/>
              <a:sym typeface="Proxima Nova"/>
            </a:endParaRPr>
          </a:p>
          <a:p>
            <a:pPr indent="0" lvl="0" marL="0" rtl="0" algn="l">
              <a:spcBef>
                <a:spcPts val="0"/>
              </a:spcBef>
              <a:spcAft>
                <a:spcPts val="0"/>
              </a:spcAft>
              <a:buNone/>
            </a:pPr>
            <a:r>
              <a:t/>
            </a:r>
            <a:endParaRPr sz="1400">
              <a:latin typeface="Proxima Nova"/>
              <a:ea typeface="Proxima Nova"/>
              <a:cs typeface="Proxima Nova"/>
              <a:sym typeface="Proxima Nov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8d72b746f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8d72b746f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 mayor problema es que el </a:t>
            </a:r>
            <a:r>
              <a:rPr b="1" lang="en"/>
              <a:t>token de autenticación</a:t>
            </a:r>
            <a:r>
              <a:rPr lang="en"/>
              <a:t> devuelto al enviar el </a:t>
            </a:r>
            <a:r>
              <a:rPr b="1" lang="en"/>
              <a:t>DNI junto con el numero de tramite</a:t>
            </a:r>
            <a:r>
              <a:rPr lang="en"/>
              <a:t> es siempre el mismo y el endpoint del usuario devuelve </a:t>
            </a:r>
            <a:r>
              <a:rPr b="1" lang="en"/>
              <a:t>datos geográficos</a:t>
            </a:r>
            <a:r>
              <a:rPr lang="en"/>
              <a:t>. O sea que, si tengo el </a:t>
            </a:r>
            <a:r>
              <a:rPr b="1" lang="en"/>
              <a:t>DNI junto con el numero de tramite</a:t>
            </a:r>
            <a:r>
              <a:rPr lang="en"/>
              <a:t> de alguien que aceptó </a:t>
            </a:r>
            <a:r>
              <a:rPr b="1" lang="en"/>
              <a:t>compartir su ubicación</a:t>
            </a:r>
            <a:r>
              <a:rPr lang="en"/>
              <a:t>, puedo </a:t>
            </a:r>
            <a:r>
              <a:rPr b="1" lang="en"/>
              <a:t>ver su posición</a:t>
            </a:r>
            <a:r>
              <a:rPr lang="en"/>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8c1fee90f9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8c1fee90f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otras apps que sí hacen contact tracing, y que en teoría justamente esta nunca intento hacerlo.</a:t>
            </a:r>
            <a:endParaRPr/>
          </a:p>
          <a:p>
            <a:pPr indent="0" lvl="0" marL="0" rtl="0" algn="l">
              <a:lnSpc>
                <a:spcPct val="115000"/>
              </a:lnSpc>
              <a:spcBef>
                <a:spcPts val="0"/>
              </a:spcBef>
              <a:spcAft>
                <a:spcPts val="0"/>
              </a:spcAft>
              <a:buNone/>
            </a:pPr>
            <a:r>
              <a:rPr lang="en"/>
              <a:t>El rastreo de contactos es el proceso de identificación, evaluación y manejo de personas que han estado expuestas a una enfermedad para prevenir la transmisión posterior.</a:t>
            </a:r>
            <a:endParaRPr/>
          </a:p>
          <a:p>
            <a:pPr indent="0" lvl="0" marL="0" rtl="0" algn="l">
              <a:lnSpc>
                <a:spcPct val="115000"/>
              </a:lnSpc>
              <a:spcBef>
                <a:spcPts val="0"/>
              </a:spcBef>
              <a:spcAft>
                <a:spcPts val="0"/>
              </a:spcAft>
              <a:buNone/>
            </a:pPr>
            <a:r>
              <a:rPr lang="en" u="sng">
                <a:solidFill>
                  <a:schemeClr val="hlink"/>
                </a:solidFill>
                <a:hlinkClick r:id="rId2"/>
              </a:rPr>
              <a:t>https://maldita.es/malditatecnologia/2020/04/30/contact-tracing-rastreo-contactos-apps/</a:t>
            </a:r>
            <a:r>
              <a:rPr lang="en"/>
              <a: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90b859dcf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90b859dcf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 uso de la app es voluntario</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90b859dcf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90b859dcf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 modelo que respeta la privacidad</a:t>
            </a:r>
            <a:endParaRPr/>
          </a:p>
          <a:p>
            <a:pPr indent="0" lvl="0" marL="0" rtl="0" algn="l">
              <a:spcBef>
                <a:spcPts val="0"/>
              </a:spcBef>
              <a:spcAft>
                <a:spcPts val="0"/>
              </a:spcAft>
              <a:buNone/>
            </a:pPr>
            <a:r>
              <a:rPr lang="en"/>
              <a:t>Es un app que se basa en el protocolo D3TP, un sistema descentralizado diseñado desde Suiza. Este modelo no utiliza los datos personales como el número de teléfono o la geolocalización, sino del Bluetooth, siempre respetando la normativa de protección de datos europea.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“Esta tecnología intenta adelantarse a los síntomas para que se limite la propagación del virus”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6" name="Shape 86"/>
        <p:cNvGrpSpPr/>
        <p:nvPr/>
      </p:nvGrpSpPr>
      <p:grpSpPr>
        <a:xfrm>
          <a:off x="0" y="0"/>
          <a:ext cx="0" cy="0"/>
          <a:chOff x="0" y="0"/>
          <a:chExt cx="0" cy="0"/>
        </a:xfrm>
      </p:grpSpPr>
      <p:sp>
        <p:nvSpPr>
          <p:cNvPr id="87" name="Google Shape;87;p14"/>
          <p:cNvSpPr/>
          <p:nvPr/>
        </p:nvSpPr>
        <p:spPr>
          <a:xfrm rot="10800000">
            <a:off x="4226100" y="2933550"/>
            <a:ext cx="691800" cy="388500"/>
          </a:xfrm>
          <a:prstGeom prst="triangle">
            <a:avLst>
              <a:gd fmla="val 50000" name="adj"/>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a:off x="-25" y="0"/>
            <a:ext cx="9144000" cy="3124200"/>
          </a:xfrm>
          <a:prstGeom prst="rect">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4"/>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p:txBody>
      </p:sp>
      <p:sp>
        <p:nvSpPr>
          <p:cNvPr id="90" name="Google Shape;90;p14"/>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Font typeface="Oswald"/>
              <a:buNone/>
              <a:defRPr sz="3600">
                <a:latin typeface="Oswald"/>
                <a:ea typeface="Oswald"/>
                <a:cs typeface="Oswald"/>
                <a:sym typeface="Oswald"/>
              </a:defRPr>
            </a:lvl1pPr>
            <a:lvl2pPr lvl="1" rtl="0" algn="ctr">
              <a:lnSpc>
                <a:spcPct val="100000"/>
              </a:lnSpc>
              <a:spcBef>
                <a:spcPts val="0"/>
              </a:spcBef>
              <a:spcAft>
                <a:spcPts val="0"/>
              </a:spcAft>
              <a:buSzPts val="3600"/>
              <a:buFont typeface="Oswald"/>
              <a:buNone/>
              <a:defRPr sz="3600">
                <a:latin typeface="Oswald"/>
                <a:ea typeface="Oswald"/>
                <a:cs typeface="Oswald"/>
                <a:sym typeface="Oswald"/>
              </a:defRPr>
            </a:lvl2pPr>
            <a:lvl3pPr lvl="2" rtl="0" algn="ctr">
              <a:lnSpc>
                <a:spcPct val="100000"/>
              </a:lnSpc>
              <a:spcBef>
                <a:spcPts val="0"/>
              </a:spcBef>
              <a:spcAft>
                <a:spcPts val="0"/>
              </a:spcAft>
              <a:buSzPts val="3600"/>
              <a:buFont typeface="Oswald"/>
              <a:buNone/>
              <a:defRPr sz="3600">
                <a:latin typeface="Oswald"/>
                <a:ea typeface="Oswald"/>
                <a:cs typeface="Oswald"/>
                <a:sym typeface="Oswald"/>
              </a:defRPr>
            </a:lvl3pPr>
            <a:lvl4pPr lvl="3" rtl="0" algn="ctr">
              <a:lnSpc>
                <a:spcPct val="100000"/>
              </a:lnSpc>
              <a:spcBef>
                <a:spcPts val="0"/>
              </a:spcBef>
              <a:spcAft>
                <a:spcPts val="0"/>
              </a:spcAft>
              <a:buSzPts val="3600"/>
              <a:buFont typeface="Oswald"/>
              <a:buNone/>
              <a:defRPr sz="3600">
                <a:latin typeface="Oswald"/>
                <a:ea typeface="Oswald"/>
                <a:cs typeface="Oswald"/>
                <a:sym typeface="Oswald"/>
              </a:defRPr>
            </a:lvl4pPr>
            <a:lvl5pPr lvl="4" rtl="0" algn="ctr">
              <a:lnSpc>
                <a:spcPct val="100000"/>
              </a:lnSpc>
              <a:spcBef>
                <a:spcPts val="0"/>
              </a:spcBef>
              <a:spcAft>
                <a:spcPts val="0"/>
              </a:spcAft>
              <a:buSzPts val="3600"/>
              <a:buFont typeface="Oswald"/>
              <a:buNone/>
              <a:defRPr sz="3600">
                <a:latin typeface="Oswald"/>
                <a:ea typeface="Oswald"/>
                <a:cs typeface="Oswald"/>
                <a:sym typeface="Oswald"/>
              </a:defRPr>
            </a:lvl5pPr>
            <a:lvl6pPr lvl="5" rtl="0" algn="ctr">
              <a:lnSpc>
                <a:spcPct val="100000"/>
              </a:lnSpc>
              <a:spcBef>
                <a:spcPts val="0"/>
              </a:spcBef>
              <a:spcAft>
                <a:spcPts val="0"/>
              </a:spcAft>
              <a:buSzPts val="3600"/>
              <a:buFont typeface="Oswald"/>
              <a:buNone/>
              <a:defRPr sz="3600">
                <a:latin typeface="Oswald"/>
                <a:ea typeface="Oswald"/>
                <a:cs typeface="Oswald"/>
                <a:sym typeface="Oswald"/>
              </a:defRPr>
            </a:lvl6pPr>
            <a:lvl7pPr lvl="6" rtl="0" algn="ctr">
              <a:lnSpc>
                <a:spcPct val="100000"/>
              </a:lnSpc>
              <a:spcBef>
                <a:spcPts val="0"/>
              </a:spcBef>
              <a:spcAft>
                <a:spcPts val="0"/>
              </a:spcAft>
              <a:buSzPts val="3600"/>
              <a:buFont typeface="Oswald"/>
              <a:buNone/>
              <a:defRPr sz="3600">
                <a:latin typeface="Oswald"/>
                <a:ea typeface="Oswald"/>
                <a:cs typeface="Oswald"/>
                <a:sym typeface="Oswald"/>
              </a:defRPr>
            </a:lvl7pPr>
            <a:lvl8pPr lvl="7" rtl="0" algn="ctr">
              <a:lnSpc>
                <a:spcPct val="100000"/>
              </a:lnSpc>
              <a:spcBef>
                <a:spcPts val="0"/>
              </a:spcBef>
              <a:spcAft>
                <a:spcPts val="0"/>
              </a:spcAft>
              <a:buSzPts val="3600"/>
              <a:buFont typeface="Oswald"/>
              <a:buNone/>
              <a:defRPr sz="3600">
                <a:latin typeface="Oswald"/>
                <a:ea typeface="Oswald"/>
                <a:cs typeface="Oswald"/>
                <a:sym typeface="Oswald"/>
              </a:defRPr>
            </a:lvl8pPr>
            <a:lvl9pPr lvl="8" rtl="0"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91" name="Google Shape;91;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2" name="Shape 92"/>
        <p:cNvGrpSpPr/>
        <p:nvPr/>
      </p:nvGrpSpPr>
      <p:grpSpPr>
        <a:xfrm>
          <a:off x="0" y="0"/>
          <a:ext cx="0" cy="0"/>
          <a:chOff x="0" y="0"/>
          <a:chExt cx="0" cy="0"/>
        </a:xfrm>
      </p:grpSpPr>
      <p:sp>
        <p:nvSpPr>
          <p:cNvPr id="93" name="Google Shape;93;p15"/>
          <p:cNvSpPr/>
          <p:nvPr/>
        </p:nvSpPr>
        <p:spPr>
          <a:xfrm>
            <a:off x="0" y="1567350"/>
            <a:ext cx="9144000" cy="2008800"/>
          </a:xfrm>
          <a:prstGeom prst="rect">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5"/>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95" name="Google Shape;95;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6" name="Shape 96"/>
        <p:cNvGrpSpPr/>
        <p:nvPr/>
      </p:nvGrpSpPr>
      <p:grpSpPr>
        <a:xfrm>
          <a:off x="0" y="0"/>
          <a:ext cx="0" cy="0"/>
          <a:chOff x="0" y="0"/>
          <a:chExt cx="0" cy="0"/>
        </a:xfrm>
      </p:grpSpPr>
      <p:cxnSp>
        <p:nvCxnSpPr>
          <p:cNvPr id="97" name="Google Shape;97;p16"/>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98" name="Google Shape;98;p1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9" name="Google Shape;99;p16"/>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0" name="Google Shape;100;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1" name="Shape 101"/>
        <p:cNvGrpSpPr/>
        <p:nvPr/>
      </p:nvGrpSpPr>
      <p:grpSpPr>
        <a:xfrm>
          <a:off x="0" y="0"/>
          <a:ext cx="0" cy="0"/>
          <a:chOff x="0" y="0"/>
          <a:chExt cx="0" cy="0"/>
        </a:xfrm>
      </p:grpSpPr>
      <p:cxnSp>
        <p:nvCxnSpPr>
          <p:cNvPr id="102" name="Google Shape;102;p17"/>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103" name="Google Shape;103;p1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4" name="Google Shape;104;p17"/>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05" name="Google Shape;105;p17"/>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06" name="Google Shape;106;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7" name="Shape 107"/>
        <p:cNvGrpSpPr/>
        <p:nvPr/>
      </p:nvGrpSpPr>
      <p:grpSpPr>
        <a:xfrm>
          <a:off x="0" y="0"/>
          <a:ext cx="0" cy="0"/>
          <a:chOff x="0" y="0"/>
          <a:chExt cx="0" cy="0"/>
        </a:xfrm>
      </p:grpSpPr>
      <p:sp>
        <p:nvSpPr>
          <p:cNvPr id="108" name="Google Shape;108;p1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9" name="Google Shape;109;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0" name="Shape 110"/>
        <p:cNvGrpSpPr/>
        <p:nvPr/>
      </p:nvGrpSpPr>
      <p:grpSpPr>
        <a:xfrm>
          <a:off x="0" y="0"/>
          <a:ext cx="0" cy="0"/>
          <a:chOff x="0" y="0"/>
          <a:chExt cx="0" cy="0"/>
        </a:xfrm>
      </p:grpSpPr>
      <p:cxnSp>
        <p:nvCxnSpPr>
          <p:cNvPr id="111" name="Google Shape;111;p19"/>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112" name="Google Shape;112;p19"/>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3" name="Google Shape;113;p19"/>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4" name="Google Shape;114;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6AA84F"/>
        </a:solidFill>
      </p:bgPr>
    </p:bg>
    <p:spTree>
      <p:nvGrpSpPr>
        <p:cNvPr id="115" name="Shape 115"/>
        <p:cNvGrpSpPr/>
        <p:nvPr/>
      </p:nvGrpSpPr>
      <p:grpSpPr>
        <a:xfrm>
          <a:off x="0" y="0"/>
          <a:ext cx="0" cy="0"/>
          <a:chOff x="0" y="0"/>
          <a:chExt cx="0" cy="0"/>
        </a:xfrm>
      </p:grpSpPr>
      <p:sp>
        <p:nvSpPr>
          <p:cNvPr id="116" name="Google Shape;116;p20"/>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5400"/>
              <a:buNone/>
              <a:defRPr sz="5400">
                <a:solidFill>
                  <a:schemeClr val="lt1"/>
                </a:solidFill>
              </a:defRPr>
            </a:lvl1pPr>
            <a:lvl2pPr lvl="1" rtl="0">
              <a:spcBef>
                <a:spcPts val="0"/>
              </a:spcBef>
              <a:spcAft>
                <a:spcPts val="0"/>
              </a:spcAft>
              <a:buClr>
                <a:schemeClr val="lt1"/>
              </a:buClr>
              <a:buSzPts val="5400"/>
              <a:buNone/>
              <a:defRPr sz="5400">
                <a:solidFill>
                  <a:schemeClr val="lt1"/>
                </a:solidFill>
              </a:defRPr>
            </a:lvl2pPr>
            <a:lvl3pPr lvl="2" rtl="0">
              <a:spcBef>
                <a:spcPts val="0"/>
              </a:spcBef>
              <a:spcAft>
                <a:spcPts val="0"/>
              </a:spcAft>
              <a:buClr>
                <a:schemeClr val="lt1"/>
              </a:buClr>
              <a:buSzPts val="5400"/>
              <a:buNone/>
              <a:defRPr sz="5400">
                <a:solidFill>
                  <a:schemeClr val="lt1"/>
                </a:solidFill>
              </a:defRPr>
            </a:lvl3pPr>
            <a:lvl4pPr lvl="3" rtl="0">
              <a:spcBef>
                <a:spcPts val="0"/>
              </a:spcBef>
              <a:spcAft>
                <a:spcPts val="0"/>
              </a:spcAft>
              <a:buClr>
                <a:schemeClr val="lt1"/>
              </a:buClr>
              <a:buSzPts val="5400"/>
              <a:buNone/>
              <a:defRPr sz="5400">
                <a:solidFill>
                  <a:schemeClr val="lt1"/>
                </a:solidFill>
              </a:defRPr>
            </a:lvl4pPr>
            <a:lvl5pPr lvl="4" rtl="0">
              <a:spcBef>
                <a:spcPts val="0"/>
              </a:spcBef>
              <a:spcAft>
                <a:spcPts val="0"/>
              </a:spcAft>
              <a:buClr>
                <a:schemeClr val="lt1"/>
              </a:buClr>
              <a:buSzPts val="5400"/>
              <a:buNone/>
              <a:defRPr sz="5400">
                <a:solidFill>
                  <a:schemeClr val="lt1"/>
                </a:solidFill>
              </a:defRPr>
            </a:lvl5pPr>
            <a:lvl6pPr lvl="5" rtl="0">
              <a:spcBef>
                <a:spcPts val="0"/>
              </a:spcBef>
              <a:spcAft>
                <a:spcPts val="0"/>
              </a:spcAft>
              <a:buClr>
                <a:schemeClr val="lt1"/>
              </a:buClr>
              <a:buSzPts val="5400"/>
              <a:buNone/>
              <a:defRPr sz="5400">
                <a:solidFill>
                  <a:schemeClr val="lt1"/>
                </a:solidFill>
              </a:defRPr>
            </a:lvl6pPr>
            <a:lvl7pPr lvl="6" rtl="0">
              <a:spcBef>
                <a:spcPts val="0"/>
              </a:spcBef>
              <a:spcAft>
                <a:spcPts val="0"/>
              </a:spcAft>
              <a:buClr>
                <a:schemeClr val="lt1"/>
              </a:buClr>
              <a:buSzPts val="5400"/>
              <a:buNone/>
              <a:defRPr sz="5400">
                <a:solidFill>
                  <a:schemeClr val="lt1"/>
                </a:solidFill>
              </a:defRPr>
            </a:lvl7pPr>
            <a:lvl8pPr lvl="7" rtl="0">
              <a:spcBef>
                <a:spcPts val="0"/>
              </a:spcBef>
              <a:spcAft>
                <a:spcPts val="0"/>
              </a:spcAft>
              <a:buClr>
                <a:schemeClr val="lt1"/>
              </a:buClr>
              <a:buSzPts val="5400"/>
              <a:buNone/>
              <a:defRPr sz="5400">
                <a:solidFill>
                  <a:schemeClr val="lt1"/>
                </a:solidFill>
              </a:defRPr>
            </a:lvl8pPr>
            <a:lvl9pPr lvl="8" rtl="0">
              <a:spcBef>
                <a:spcPts val="0"/>
              </a:spcBef>
              <a:spcAft>
                <a:spcPts val="0"/>
              </a:spcAft>
              <a:buClr>
                <a:schemeClr val="lt1"/>
              </a:buClr>
              <a:buSzPts val="5400"/>
              <a:buNone/>
              <a:defRPr sz="5400">
                <a:solidFill>
                  <a:schemeClr val="lt1"/>
                </a:solidFill>
              </a:defRPr>
            </a:lvl9pPr>
          </a:lstStyle>
          <a:p/>
        </p:txBody>
      </p:sp>
      <p:sp>
        <p:nvSpPr>
          <p:cNvPr id="117" name="Google Shape;117;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6AA84F"/>
        </a:solidFill>
      </p:bgPr>
    </p:bg>
    <p:spTree>
      <p:nvGrpSpPr>
        <p:cNvPr id="118" name="Shape 118"/>
        <p:cNvGrpSpPr/>
        <p:nvPr/>
      </p:nvGrpSpPr>
      <p:grpSpPr>
        <a:xfrm>
          <a:off x="0" y="0"/>
          <a:ext cx="0" cy="0"/>
          <a:chOff x="0" y="0"/>
          <a:chExt cx="0" cy="0"/>
        </a:xfrm>
      </p:grpSpPr>
      <p:sp>
        <p:nvSpPr>
          <p:cNvPr id="119" name="Google Shape;119;p21"/>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0" name="Google Shape;120;p21"/>
          <p:cNvCxnSpPr/>
          <p:nvPr/>
        </p:nvCxnSpPr>
        <p:spPr>
          <a:xfrm>
            <a:off x="5029675" y="4495500"/>
            <a:ext cx="577200" cy="0"/>
          </a:xfrm>
          <a:prstGeom prst="straightConnector1">
            <a:avLst/>
          </a:prstGeom>
          <a:noFill/>
          <a:ln cap="flat" cmpd="sng" w="19050">
            <a:solidFill>
              <a:srgbClr val="6AA84F"/>
            </a:solidFill>
            <a:prstDash val="lgDash"/>
            <a:round/>
            <a:headEnd len="sm" w="sm" type="none"/>
            <a:tailEnd len="sm" w="sm" type="none"/>
          </a:ln>
        </p:spPr>
      </p:cxnSp>
      <p:sp>
        <p:nvSpPr>
          <p:cNvPr id="121" name="Google Shape;121;p21"/>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600"/>
              <a:buNone/>
              <a:defRPr sz="4600">
                <a:solidFill>
                  <a:schemeClr val="lt1"/>
                </a:solidFill>
              </a:defRPr>
            </a:lvl1pPr>
            <a:lvl2pPr lvl="1" rtl="0" algn="ctr">
              <a:spcBef>
                <a:spcPts val="0"/>
              </a:spcBef>
              <a:spcAft>
                <a:spcPts val="0"/>
              </a:spcAft>
              <a:buClr>
                <a:schemeClr val="lt1"/>
              </a:buClr>
              <a:buSzPts val="4600"/>
              <a:buNone/>
              <a:defRPr sz="4600">
                <a:solidFill>
                  <a:schemeClr val="lt1"/>
                </a:solidFill>
              </a:defRPr>
            </a:lvl2pPr>
            <a:lvl3pPr lvl="2" rtl="0" algn="ctr">
              <a:spcBef>
                <a:spcPts val="0"/>
              </a:spcBef>
              <a:spcAft>
                <a:spcPts val="0"/>
              </a:spcAft>
              <a:buClr>
                <a:schemeClr val="lt1"/>
              </a:buClr>
              <a:buSzPts val="4600"/>
              <a:buNone/>
              <a:defRPr sz="4600">
                <a:solidFill>
                  <a:schemeClr val="lt1"/>
                </a:solidFill>
              </a:defRPr>
            </a:lvl3pPr>
            <a:lvl4pPr lvl="3" rtl="0" algn="ctr">
              <a:spcBef>
                <a:spcPts val="0"/>
              </a:spcBef>
              <a:spcAft>
                <a:spcPts val="0"/>
              </a:spcAft>
              <a:buClr>
                <a:schemeClr val="lt1"/>
              </a:buClr>
              <a:buSzPts val="4600"/>
              <a:buNone/>
              <a:defRPr sz="4600">
                <a:solidFill>
                  <a:schemeClr val="lt1"/>
                </a:solidFill>
              </a:defRPr>
            </a:lvl4pPr>
            <a:lvl5pPr lvl="4" rtl="0" algn="ctr">
              <a:spcBef>
                <a:spcPts val="0"/>
              </a:spcBef>
              <a:spcAft>
                <a:spcPts val="0"/>
              </a:spcAft>
              <a:buClr>
                <a:schemeClr val="lt1"/>
              </a:buClr>
              <a:buSzPts val="4600"/>
              <a:buNone/>
              <a:defRPr sz="4600">
                <a:solidFill>
                  <a:schemeClr val="lt1"/>
                </a:solidFill>
              </a:defRPr>
            </a:lvl5pPr>
            <a:lvl6pPr lvl="5" rtl="0" algn="ctr">
              <a:spcBef>
                <a:spcPts val="0"/>
              </a:spcBef>
              <a:spcAft>
                <a:spcPts val="0"/>
              </a:spcAft>
              <a:buClr>
                <a:schemeClr val="lt1"/>
              </a:buClr>
              <a:buSzPts val="4600"/>
              <a:buNone/>
              <a:defRPr sz="4600">
                <a:solidFill>
                  <a:schemeClr val="lt1"/>
                </a:solidFill>
              </a:defRPr>
            </a:lvl6pPr>
            <a:lvl7pPr lvl="6" rtl="0" algn="ctr">
              <a:spcBef>
                <a:spcPts val="0"/>
              </a:spcBef>
              <a:spcAft>
                <a:spcPts val="0"/>
              </a:spcAft>
              <a:buClr>
                <a:schemeClr val="lt1"/>
              </a:buClr>
              <a:buSzPts val="4600"/>
              <a:buNone/>
              <a:defRPr sz="4600">
                <a:solidFill>
                  <a:schemeClr val="lt1"/>
                </a:solidFill>
              </a:defRPr>
            </a:lvl7pPr>
            <a:lvl8pPr lvl="7" rtl="0" algn="ctr">
              <a:spcBef>
                <a:spcPts val="0"/>
              </a:spcBef>
              <a:spcAft>
                <a:spcPts val="0"/>
              </a:spcAft>
              <a:buClr>
                <a:schemeClr val="lt1"/>
              </a:buClr>
              <a:buSzPts val="4600"/>
              <a:buNone/>
              <a:defRPr sz="4600">
                <a:solidFill>
                  <a:schemeClr val="lt1"/>
                </a:solidFill>
              </a:defRPr>
            </a:lvl8pPr>
            <a:lvl9pPr lvl="8" rtl="0" algn="ctr">
              <a:spcBef>
                <a:spcPts val="0"/>
              </a:spcBef>
              <a:spcAft>
                <a:spcPts val="0"/>
              </a:spcAft>
              <a:buClr>
                <a:schemeClr val="lt1"/>
              </a:buClr>
              <a:buSzPts val="4600"/>
              <a:buNone/>
              <a:defRPr sz="4600">
                <a:solidFill>
                  <a:schemeClr val="lt1"/>
                </a:solidFill>
              </a:defRPr>
            </a:lvl9pPr>
          </a:lstStyle>
          <a:p/>
        </p:txBody>
      </p:sp>
      <p:sp>
        <p:nvSpPr>
          <p:cNvPr id="122" name="Google Shape;122;p21"/>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900"/>
              <a:buNone/>
              <a:defRPr sz="1900">
                <a:solidFill>
                  <a:schemeClr val="lt1"/>
                </a:solidFill>
              </a:defRPr>
            </a:lvl1pPr>
            <a:lvl2pPr lvl="1" rtl="0" algn="ctr">
              <a:lnSpc>
                <a:spcPct val="100000"/>
              </a:lnSpc>
              <a:spcBef>
                <a:spcPts val="0"/>
              </a:spcBef>
              <a:spcAft>
                <a:spcPts val="0"/>
              </a:spcAft>
              <a:buClr>
                <a:schemeClr val="lt1"/>
              </a:buClr>
              <a:buSzPts val="1900"/>
              <a:buNone/>
              <a:defRPr sz="1900">
                <a:solidFill>
                  <a:schemeClr val="lt1"/>
                </a:solidFill>
              </a:defRPr>
            </a:lvl2pPr>
            <a:lvl3pPr lvl="2" rtl="0" algn="ctr">
              <a:lnSpc>
                <a:spcPct val="100000"/>
              </a:lnSpc>
              <a:spcBef>
                <a:spcPts val="0"/>
              </a:spcBef>
              <a:spcAft>
                <a:spcPts val="0"/>
              </a:spcAft>
              <a:buClr>
                <a:schemeClr val="lt1"/>
              </a:buClr>
              <a:buSzPts val="1900"/>
              <a:buNone/>
              <a:defRPr sz="1900">
                <a:solidFill>
                  <a:schemeClr val="lt1"/>
                </a:solidFill>
              </a:defRPr>
            </a:lvl3pPr>
            <a:lvl4pPr lvl="3" rtl="0" algn="ctr">
              <a:lnSpc>
                <a:spcPct val="100000"/>
              </a:lnSpc>
              <a:spcBef>
                <a:spcPts val="0"/>
              </a:spcBef>
              <a:spcAft>
                <a:spcPts val="0"/>
              </a:spcAft>
              <a:buClr>
                <a:schemeClr val="lt1"/>
              </a:buClr>
              <a:buSzPts val="1900"/>
              <a:buNone/>
              <a:defRPr sz="1900">
                <a:solidFill>
                  <a:schemeClr val="lt1"/>
                </a:solidFill>
              </a:defRPr>
            </a:lvl4pPr>
            <a:lvl5pPr lvl="4" rtl="0" algn="ctr">
              <a:lnSpc>
                <a:spcPct val="100000"/>
              </a:lnSpc>
              <a:spcBef>
                <a:spcPts val="0"/>
              </a:spcBef>
              <a:spcAft>
                <a:spcPts val="0"/>
              </a:spcAft>
              <a:buClr>
                <a:schemeClr val="lt1"/>
              </a:buClr>
              <a:buSzPts val="1900"/>
              <a:buNone/>
              <a:defRPr sz="1900">
                <a:solidFill>
                  <a:schemeClr val="lt1"/>
                </a:solidFill>
              </a:defRPr>
            </a:lvl5pPr>
            <a:lvl6pPr lvl="5" rtl="0" algn="ctr">
              <a:lnSpc>
                <a:spcPct val="100000"/>
              </a:lnSpc>
              <a:spcBef>
                <a:spcPts val="0"/>
              </a:spcBef>
              <a:spcAft>
                <a:spcPts val="0"/>
              </a:spcAft>
              <a:buClr>
                <a:schemeClr val="lt1"/>
              </a:buClr>
              <a:buSzPts val="1900"/>
              <a:buNone/>
              <a:defRPr sz="1900">
                <a:solidFill>
                  <a:schemeClr val="lt1"/>
                </a:solidFill>
              </a:defRPr>
            </a:lvl6pPr>
            <a:lvl7pPr lvl="6" rtl="0" algn="ctr">
              <a:lnSpc>
                <a:spcPct val="100000"/>
              </a:lnSpc>
              <a:spcBef>
                <a:spcPts val="0"/>
              </a:spcBef>
              <a:spcAft>
                <a:spcPts val="0"/>
              </a:spcAft>
              <a:buClr>
                <a:schemeClr val="lt1"/>
              </a:buClr>
              <a:buSzPts val="1900"/>
              <a:buNone/>
              <a:defRPr sz="1900">
                <a:solidFill>
                  <a:schemeClr val="lt1"/>
                </a:solidFill>
              </a:defRPr>
            </a:lvl7pPr>
            <a:lvl8pPr lvl="7" rtl="0" algn="ctr">
              <a:lnSpc>
                <a:spcPct val="100000"/>
              </a:lnSpc>
              <a:spcBef>
                <a:spcPts val="0"/>
              </a:spcBef>
              <a:spcAft>
                <a:spcPts val="0"/>
              </a:spcAft>
              <a:buClr>
                <a:schemeClr val="lt1"/>
              </a:buClr>
              <a:buSzPts val="1900"/>
              <a:buNone/>
              <a:defRPr sz="1900">
                <a:solidFill>
                  <a:schemeClr val="lt1"/>
                </a:solidFill>
              </a:defRPr>
            </a:lvl8pPr>
            <a:lvl9pPr lvl="8" rtl="0" algn="ctr">
              <a:lnSpc>
                <a:spcPct val="100000"/>
              </a:lnSpc>
              <a:spcBef>
                <a:spcPts val="0"/>
              </a:spcBef>
              <a:spcAft>
                <a:spcPts val="0"/>
              </a:spcAft>
              <a:buClr>
                <a:schemeClr val="lt1"/>
              </a:buClr>
              <a:buSzPts val="1900"/>
              <a:buNone/>
              <a:defRPr sz="1900">
                <a:solidFill>
                  <a:schemeClr val="lt1"/>
                </a:solidFill>
              </a:defRPr>
            </a:lvl9pPr>
          </a:lstStyle>
          <a:p/>
        </p:txBody>
      </p:sp>
      <p:sp>
        <p:nvSpPr>
          <p:cNvPr id="123" name="Google Shape;123;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24" name="Google Shape;124;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5" name="Shape 125"/>
        <p:cNvGrpSpPr/>
        <p:nvPr/>
      </p:nvGrpSpPr>
      <p:grpSpPr>
        <a:xfrm>
          <a:off x="0" y="0"/>
          <a:ext cx="0" cy="0"/>
          <a:chOff x="0" y="0"/>
          <a:chExt cx="0" cy="0"/>
        </a:xfrm>
      </p:grpSpPr>
      <p:sp>
        <p:nvSpPr>
          <p:cNvPr id="126" name="Google Shape;126;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127" name="Google Shape;127;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8" name="Shape 128"/>
        <p:cNvGrpSpPr/>
        <p:nvPr/>
      </p:nvGrpSpPr>
      <p:grpSpPr>
        <a:xfrm>
          <a:off x="0" y="0"/>
          <a:ext cx="0" cy="0"/>
          <a:chOff x="0" y="0"/>
          <a:chExt cx="0" cy="0"/>
        </a:xfrm>
      </p:grpSpPr>
      <p:cxnSp>
        <p:nvCxnSpPr>
          <p:cNvPr id="129" name="Google Shape;129;p23"/>
          <p:cNvCxnSpPr/>
          <p:nvPr/>
        </p:nvCxnSpPr>
        <p:spPr>
          <a:xfrm>
            <a:off x="413275" y="2988275"/>
            <a:ext cx="910500" cy="0"/>
          </a:xfrm>
          <a:prstGeom prst="straightConnector1">
            <a:avLst/>
          </a:prstGeom>
          <a:noFill/>
          <a:ln cap="flat" cmpd="sng" w="28575">
            <a:solidFill>
              <a:srgbClr val="6AA84F"/>
            </a:solidFill>
            <a:prstDash val="lgDash"/>
            <a:round/>
            <a:headEnd len="sm" w="sm" type="none"/>
            <a:tailEnd len="sm" w="sm" type="none"/>
          </a:ln>
        </p:spPr>
      </p:cxnSp>
      <p:sp>
        <p:nvSpPr>
          <p:cNvPr id="130" name="Google Shape;130;p23"/>
          <p:cNvSpPr txBox="1"/>
          <p:nvPr>
            <p:ph hasCustomPrompt="1" type="title"/>
          </p:nvPr>
        </p:nvSpPr>
        <p:spPr>
          <a:xfrm>
            <a:off x="311700" y="1099400"/>
            <a:ext cx="8520600" cy="1963500"/>
          </a:xfrm>
          <a:prstGeom prst="rect">
            <a:avLst/>
          </a:prstGeom>
        </p:spPr>
        <p:txBody>
          <a:bodyPr anchorCtr="0" anchor="b" bIns="91425" lIns="91425" spcFirstLastPara="1" rIns="91425" wrap="square" tIns="91425">
            <a:noAutofit/>
          </a:bodyPr>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31" name="Google Shape;13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32" name="Google Shape;13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3" name="Shape 133"/>
        <p:cNvGrpSpPr/>
        <p:nvPr/>
      </p:nvGrpSpPr>
      <p:grpSpPr>
        <a:xfrm>
          <a:off x="0" y="0"/>
          <a:ext cx="0" cy="0"/>
          <a:chOff x="0" y="0"/>
          <a:chExt cx="0" cy="0"/>
        </a:xfrm>
      </p:grpSpPr>
      <p:sp>
        <p:nvSpPr>
          <p:cNvPr id="134" name="Google Shape;13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84" name="Google Shape;84;p13"/>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rtl="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5" name="Google Shape;85;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Source Code Pro"/>
                <a:ea typeface="Source Code Pro"/>
                <a:cs typeface="Source Code Pro"/>
                <a:sym typeface="Source Code Pro"/>
              </a:defRPr>
            </a:lvl1pPr>
            <a:lvl2pPr lvl="1" rtl="0" algn="r">
              <a:buNone/>
              <a:defRPr sz="1000">
                <a:solidFill>
                  <a:schemeClr val="dk2"/>
                </a:solidFill>
                <a:latin typeface="Source Code Pro"/>
                <a:ea typeface="Source Code Pro"/>
                <a:cs typeface="Source Code Pro"/>
                <a:sym typeface="Source Code Pro"/>
              </a:defRPr>
            </a:lvl2pPr>
            <a:lvl3pPr lvl="2" rtl="0" algn="r">
              <a:buNone/>
              <a:defRPr sz="1000">
                <a:solidFill>
                  <a:schemeClr val="dk2"/>
                </a:solidFill>
                <a:latin typeface="Source Code Pro"/>
                <a:ea typeface="Source Code Pro"/>
                <a:cs typeface="Source Code Pro"/>
                <a:sym typeface="Source Code Pro"/>
              </a:defRPr>
            </a:lvl3pPr>
            <a:lvl4pPr lvl="3" rtl="0" algn="r">
              <a:buNone/>
              <a:defRPr sz="1000">
                <a:solidFill>
                  <a:schemeClr val="dk2"/>
                </a:solidFill>
                <a:latin typeface="Source Code Pro"/>
                <a:ea typeface="Source Code Pro"/>
                <a:cs typeface="Source Code Pro"/>
                <a:sym typeface="Source Code Pro"/>
              </a:defRPr>
            </a:lvl4pPr>
            <a:lvl5pPr lvl="4" rtl="0" algn="r">
              <a:buNone/>
              <a:defRPr sz="1000">
                <a:solidFill>
                  <a:schemeClr val="dk2"/>
                </a:solidFill>
                <a:latin typeface="Source Code Pro"/>
                <a:ea typeface="Source Code Pro"/>
                <a:cs typeface="Source Code Pro"/>
                <a:sym typeface="Source Code Pro"/>
              </a:defRPr>
            </a:lvl5pPr>
            <a:lvl6pPr lvl="5" rtl="0" algn="r">
              <a:buNone/>
              <a:defRPr sz="1000">
                <a:solidFill>
                  <a:schemeClr val="dk2"/>
                </a:solidFill>
                <a:latin typeface="Source Code Pro"/>
                <a:ea typeface="Source Code Pro"/>
                <a:cs typeface="Source Code Pro"/>
                <a:sym typeface="Source Code Pro"/>
              </a:defRPr>
            </a:lvl6pPr>
            <a:lvl7pPr lvl="6" rtl="0" algn="r">
              <a:buNone/>
              <a:defRPr sz="1000">
                <a:solidFill>
                  <a:schemeClr val="dk2"/>
                </a:solidFill>
                <a:latin typeface="Source Code Pro"/>
                <a:ea typeface="Source Code Pro"/>
                <a:cs typeface="Source Code Pro"/>
                <a:sym typeface="Source Code Pro"/>
              </a:defRPr>
            </a:lvl7pPr>
            <a:lvl8pPr lvl="7" rtl="0" algn="r">
              <a:buNone/>
              <a:defRPr sz="1000">
                <a:solidFill>
                  <a:schemeClr val="dk2"/>
                </a:solidFill>
                <a:latin typeface="Source Code Pro"/>
                <a:ea typeface="Source Code Pro"/>
                <a:cs typeface="Source Code Pro"/>
                <a:sym typeface="Source Code Pro"/>
              </a:defRPr>
            </a:lvl8pPr>
            <a:lvl9pPr lvl="8" rtl="0"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10.png"/><Relationship Id="rId6" Type="http://schemas.openxmlformats.org/officeDocument/2006/relationships/image" Target="../media/image17.png"/><Relationship Id="rId7" Type="http://schemas.openxmlformats.org/officeDocument/2006/relationships/image" Target="../media/image15.png"/><Relationship Id="rId8"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hyperlink" Target="https://github.com/argob/cuidar" TargetMode="Externa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app.diagrams.net/?page-id=Ax-eQ4AzbNVArw0KCbtn&amp;scale=auto#G1xu6rNhnwJbkX8ThkwJqOS3ML0y_-fAIn" TargetMode="Externa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hyperlink" Target="https://app.diagrams.net/?page-id=HT6L8MBziMA2gaaK73O8&amp;scale=auto#G1EhDV3iZEyKALua5snKcwheULvaHQdBDl" TargetMode="Externa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hyperlink" Target="https://app.diagrams.net/?page-id=YKpaRAAQ7g5tyExZRR5Q&amp;scale=auto#G1EhDV3iZEyKALua5snKcwheULvaHQdBDl" TargetMode="Externa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 Id="rId3" Type="http://schemas.openxmlformats.org/officeDocument/2006/relationships/hyperlink" Target="https://www.argentina.gob.ar/circular" TargetMode="Externa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 Id="rId3" Type="http://schemas.openxmlformats.org/officeDocument/2006/relationships/image" Target="../media/image26.png"/><Relationship Id="rId4" Type="http://schemas.openxmlformats.org/officeDocument/2006/relationships/hyperlink" Target="https://www.argentina.gob.ar/circular/tramit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 Id="rId3" Type="http://schemas.openxmlformats.org/officeDocument/2006/relationships/image" Target="../media/image3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 Id="rId3" Type="http://schemas.openxmlformats.org/officeDocument/2006/relationships/image" Target="../media/image2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hyperlink" Target="https://app.diagrams.net/?page-id=GqEE98V6M7cxBh-dctuh&amp;scale=auto#G1EhDV3iZEyKALua5snKcwheULvaHQdBDl" TargetMode="Externa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35.png"/><Relationship Id="rId4" Type="http://schemas.openxmlformats.org/officeDocument/2006/relationships/image" Target="../media/image34.png"/><Relationship Id="rId5" Type="http://schemas.openxmlformats.org/officeDocument/2006/relationships/hyperlink" Target="https://app.diagrams.net/?page-id=BC8MYBf5rIEldJWuXdrf&amp;scale=auto#G1EhDV3iZEyKALua5snKcwheULvaHQdBDl" TargetMode="External"/><Relationship Id="rId6"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hyperlink" Target="https://app.diagrams.net/?page-id=Y0Fuqgz0CYR_vFmUQO9L&amp;scale=auto#G1EhDV3iZEyKALua5snKcwheULvaHQdBDl" TargetMode="Externa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 Id="rId3"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2.xml"/><Relationship Id="rId3" Type="http://schemas.openxmlformats.org/officeDocument/2006/relationships/image" Target="../media/image36.png"/><Relationship Id="rId4" Type="http://schemas.openxmlformats.org/officeDocument/2006/relationships/hyperlink" Target="https://github.com/PDF417"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3.xml"/><Relationship Id="rId3" Type="http://schemas.openxmlformats.org/officeDocument/2006/relationships/hyperlink" Target="https://www.argentina.gob.ar/justicia/derechofacil/aplicalaley/voycancha" TargetMode="External"/><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4.xml"/><Relationship Id="rId3" Type="http://schemas.openxmlformats.org/officeDocument/2006/relationships/hyperlink" Target="https://www.argentina.gob.ar/seguridad/tribunasegura" TargetMode="External"/><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5.xml"/><Relationship Id="rId3" Type="http://schemas.openxmlformats.org/officeDocument/2006/relationships/image" Target="../media/image40.png"/><Relationship Id="rId4" Type="http://schemas.openxmlformats.org/officeDocument/2006/relationships/image" Target="../media/image38.png"/><Relationship Id="rId5" Type="http://schemas.openxmlformats.org/officeDocument/2006/relationships/image" Target="../media/image49.png"/><Relationship Id="rId6" Type="http://schemas.openxmlformats.org/officeDocument/2006/relationships/image" Target="../media/image48.png"/><Relationship Id="rId7" Type="http://schemas.openxmlformats.org/officeDocument/2006/relationships/image" Target="../media/image43.png"/><Relationship Id="rId8"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6.xml"/><Relationship Id="rId3" Type="http://schemas.openxmlformats.org/officeDocument/2006/relationships/image" Target="../media/image4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7.xml"/><Relationship Id="rId3" Type="http://schemas.openxmlformats.org/officeDocument/2006/relationships/image" Target="../media/image44.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8.xml"/><Relationship Id="rId3"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hyperlink" Target="https://app.diagrams.net/?page-id=x2EA4EciRc9Yl27YsQgB&amp;scale=auto#G1xu6rNhnwJbkX8ThkwJqOS3ML0y_-fAIn" TargetMode="External"/><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CuidAR</a:t>
            </a:r>
            <a:endParaRPr/>
          </a:p>
        </p:txBody>
      </p:sp>
      <p:sp>
        <p:nvSpPr>
          <p:cNvPr id="140" name="Google Shape;140;p25"/>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¿Espionaje o realidad?</a:t>
            </a:r>
            <a:endParaRPr sz="2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34"/>
          <p:cNvPicPr preferRelativeResize="0"/>
          <p:nvPr/>
        </p:nvPicPr>
        <p:blipFill>
          <a:blip r:embed="rId3">
            <a:alphaModFix/>
          </a:blip>
          <a:stretch>
            <a:fillRect/>
          </a:stretch>
        </p:blipFill>
        <p:spPr>
          <a:xfrm>
            <a:off x="1476225" y="152400"/>
            <a:ext cx="6191555" cy="483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35"/>
          <p:cNvPicPr preferRelativeResize="0"/>
          <p:nvPr/>
        </p:nvPicPr>
        <p:blipFill>
          <a:blip r:embed="rId3">
            <a:alphaModFix/>
          </a:blip>
          <a:stretch>
            <a:fillRect/>
          </a:stretch>
        </p:blipFill>
        <p:spPr>
          <a:xfrm>
            <a:off x="0" y="410738"/>
            <a:ext cx="9144000" cy="432203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36"/>
          <p:cNvPicPr preferRelativeResize="0"/>
          <p:nvPr/>
        </p:nvPicPr>
        <p:blipFill>
          <a:blip r:embed="rId3">
            <a:alphaModFix/>
          </a:blip>
          <a:stretch>
            <a:fillRect/>
          </a:stretch>
        </p:blipFill>
        <p:spPr>
          <a:xfrm>
            <a:off x="0" y="410725"/>
            <a:ext cx="9144000" cy="432203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7"/>
          <p:cNvSpPr/>
          <p:nvPr/>
        </p:nvSpPr>
        <p:spPr>
          <a:xfrm>
            <a:off x="701775" y="2490450"/>
            <a:ext cx="2678700" cy="1814400"/>
          </a:xfrm>
          <a:prstGeom prst="rightArrowCallout">
            <a:avLst>
              <a:gd fmla="val 26414" name="adj1"/>
              <a:gd fmla="val 13207" name="adj2"/>
              <a:gd fmla="val 20288" name="adj3"/>
              <a:gd fmla="val 85674" name="adj4"/>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7"/>
          <p:cNvSpPr txBox="1"/>
          <p:nvPr>
            <p:ph idx="2" type="body"/>
          </p:nvPr>
        </p:nvSpPr>
        <p:spPr>
          <a:xfrm>
            <a:off x="4719800" y="2155075"/>
            <a:ext cx="3774300" cy="41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Lo que callan</a:t>
            </a:r>
            <a:endParaRPr/>
          </a:p>
        </p:txBody>
      </p:sp>
      <p:sp>
        <p:nvSpPr>
          <p:cNvPr id="211" name="Google Shape;211;p3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 que dicen VS lo que callan</a:t>
            </a:r>
            <a:endParaRPr/>
          </a:p>
        </p:txBody>
      </p:sp>
      <p:sp>
        <p:nvSpPr>
          <p:cNvPr id="212" name="Google Shape;212;p37"/>
          <p:cNvSpPr txBox="1"/>
          <p:nvPr>
            <p:ph idx="1" type="body"/>
          </p:nvPr>
        </p:nvSpPr>
        <p:spPr>
          <a:xfrm>
            <a:off x="797700" y="2155075"/>
            <a:ext cx="3774300" cy="335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Lo que dicen</a:t>
            </a:r>
            <a:endParaRPr/>
          </a:p>
        </p:txBody>
      </p:sp>
      <p:pic>
        <p:nvPicPr>
          <p:cNvPr id="213" name="Google Shape;213;p37"/>
          <p:cNvPicPr preferRelativeResize="0"/>
          <p:nvPr/>
        </p:nvPicPr>
        <p:blipFill>
          <a:blip r:embed="rId3">
            <a:alphaModFix/>
          </a:blip>
          <a:stretch>
            <a:fillRect/>
          </a:stretch>
        </p:blipFill>
        <p:spPr>
          <a:xfrm>
            <a:off x="729450" y="2738838"/>
            <a:ext cx="1093574" cy="1093574"/>
          </a:xfrm>
          <a:prstGeom prst="rect">
            <a:avLst/>
          </a:prstGeom>
          <a:noFill/>
          <a:ln>
            <a:noFill/>
          </a:ln>
        </p:spPr>
      </p:pic>
      <p:pic>
        <p:nvPicPr>
          <p:cNvPr id="214" name="Google Shape;214;p37"/>
          <p:cNvPicPr preferRelativeResize="0"/>
          <p:nvPr/>
        </p:nvPicPr>
        <p:blipFill>
          <a:blip r:embed="rId4">
            <a:alphaModFix/>
          </a:blip>
          <a:stretch>
            <a:fillRect/>
          </a:stretch>
        </p:blipFill>
        <p:spPr>
          <a:xfrm>
            <a:off x="1823013" y="2738838"/>
            <a:ext cx="1093574" cy="1093574"/>
          </a:xfrm>
          <a:prstGeom prst="rect">
            <a:avLst/>
          </a:prstGeom>
          <a:noFill/>
          <a:ln>
            <a:noFill/>
          </a:ln>
        </p:spPr>
      </p:pic>
      <p:grpSp>
        <p:nvGrpSpPr>
          <p:cNvPr id="215" name="Google Shape;215;p37"/>
          <p:cNvGrpSpPr/>
          <p:nvPr/>
        </p:nvGrpSpPr>
        <p:grpSpPr>
          <a:xfrm>
            <a:off x="3271400" y="2738838"/>
            <a:ext cx="1093574" cy="1093574"/>
            <a:chOff x="3410050" y="3915400"/>
            <a:chExt cx="1093574" cy="1093574"/>
          </a:xfrm>
        </p:grpSpPr>
        <p:pic>
          <p:nvPicPr>
            <p:cNvPr id="216" name="Google Shape;216;p37"/>
            <p:cNvPicPr preferRelativeResize="0"/>
            <p:nvPr/>
          </p:nvPicPr>
          <p:blipFill>
            <a:blip r:embed="rId5">
              <a:alphaModFix/>
            </a:blip>
            <a:stretch>
              <a:fillRect/>
            </a:stretch>
          </p:blipFill>
          <p:spPr>
            <a:xfrm>
              <a:off x="3410050" y="3915400"/>
              <a:ext cx="1093574" cy="1093574"/>
            </a:xfrm>
            <a:prstGeom prst="rect">
              <a:avLst/>
            </a:prstGeom>
            <a:noFill/>
            <a:ln>
              <a:noFill/>
            </a:ln>
          </p:spPr>
        </p:pic>
        <p:pic>
          <p:nvPicPr>
            <p:cNvPr id="217" name="Google Shape;217;p37"/>
            <p:cNvPicPr preferRelativeResize="0"/>
            <p:nvPr/>
          </p:nvPicPr>
          <p:blipFill>
            <a:blip r:embed="rId6">
              <a:alphaModFix/>
            </a:blip>
            <a:stretch>
              <a:fillRect/>
            </a:stretch>
          </p:blipFill>
          <p:spPr>
            <a:xfrm>
              <a:off x="3806566" y="4311900"/>
              <a:ext cx="300550" cy="300557"/>
            </a:xfrm>
            <a:prstGeom prst="rect">
              <a:avLst/>
            </a:prstGeom>
            <a:noFill/>
            <a:ln>
              <a:noFill/>
            </a:ln>
          </p:spPr>
        </p:pic>
      </p:grpSp>
      <p:cxnSp>
        <p:nvCxnSpPr>
          <p:cNvPr id="218" name="Google Shape;218;p37"/>
          <p:cNvCxnSpPr>
            <a:stCxn id="211" idx="2"/>
          </p:cNvCxnSpPr>
          <p:nvPr/>
        </p:nvCxnSpPr>
        <p:spPr>
          <a:xfrm flipH="1">
            <a:off x="4561650" y="1853850"/>
            <a:ext cx="12000" cy="3204000"/>
          </a:xfrm>
          <a:prstGeom prst="straightConnector1">
            <a:avLst/>
          </a:prstGeom>
          <a:noFill/>
          <a:ln cap="flat" cmpd="sng" w="28575">
            <a:solidFill>
              <a:srgbClr val="000000"/>
            </a:solidFill>
            <a:prstDash val="solid"/>
            <a:round/>
            <a:headEnd len="med" w="med" type="none"/>
            <a:tailEnd len="med" w="med" type="none"/>
          </a:ln>
        </p:spPr>
      </p:cxnSp>
      <p:pic>
        <p:nvPicPr>
          <p:cNvPr id="219" name="Google Shape;219;p37"/>
          <p:cNvPicPr preferRelativeResize="0"/>
          <p:nvPr/>
        </p:nvPicPr>
        <p:blipFill>
          <a:blip r:embed="rId7">
            <a:alphaModFix/>
          </a:blip>
          <a:stretch>
            <a:fillRect/>
          </a:stretch>
        </p:blipFill>
        <p:spPr>
          <a:xfrm>
            <a:off x="5447863" y="2738850"/>
            <a:ext cx="1093550" cy="1093550"/>
          </a:xfrm>
          <a:prstGeom prst="rect">
            <a:avLst/>
          </a:prstGeom>
          <a:noFill/>
          <a:ln>
            <a:noFill/>
          </a:ln>
        </p:spPr>
      </p:pic>
      <p:pic>
        <p:nvPicPr>
          <p:cNvPr id="220" name="Google Shape;220;p37"/>
          <p:cNvPicPr preferRelativeResize="0"/>
          <p:nvPr/>
        </p:nvPicPr>
        <p:blipFill>
          <a:blip r:embed="rId3">
            <a:alphaModFix/>
          </a:blip>
          <a:stretch>
            <a:fillRect/>
          </a:stretch>
        </p:blipFill>
        <p:spPr>
          <a:xfrm>
            <a:off x="6959150" y="2738838"/>
            <a:ext cx="1093574" cy="1093574"/>
          </a:xfrm>
          <a:prstGeom prst="rect">
            <a:avLst/>
          </a:prstGeom>
          <a:noFill/>
          <a:ln>
            <a:noFill/>
          </a:ln>
        </p:spPr>
      </p:pic>
      <p:pic>
        <p:nvPicPr>
          <p:cNvPr id="221" name="Google Shape;221;p37"/>
          <p:cNvPicPr preferRelativeResize="0"/>
          <p:nvPr/>
        </p:nvPicPr>
        <p:blipFill>
          <a:blip r:embed="rId8">
            <a:alphaModFix/>
          </a:blip>
          <a:stretch>
            <a:fillRect/>
          </a:stretch>
        </p:blipFill>
        <p:spPr>
          <a:xfrm>
            <a:off x="6714725" y="3505875"/>
            <a:ext cx="535200" cy="535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38"/>
          <p:cNvPicPr preferRelativeResize="0"/>
          <p:nvPr/>
        </p:nvPicPr>
        <p:blipFill rotWithShape="1">
          <a:blip r:embed="rId3">
            <a:alphaModFix/>
          </a:blip>
          <a:srcRect b="59581" l="0" r="0" t="0"/>
          <a:stretch/>
        </p:blipFill>
        <p:spPr>
          <a:xfrm>
            <a:off x="473538" y="208313"/>
            <a:ext cx="8196925" cy="47268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39"/>
          <p:cNvPicPr preferRelativeResize="0"/>
          <p:nvPr/>
        </p:nvPicPr>
        <p:blipFill rotWithShape="1">
          <a:blip r:embed="rId3">
            <a:alphaModFix/>
          </a:blip>
          <a:srcRect b="17232" l="740" r="-739" t="40344"/>
          <a:stretch/>
        </p:blipFill>
        <p:spPr>
          <a:xfrm>
            <a:off x="473550" y="90900"/>
            <a:ext cx="8196901" cy="4961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40"/>
          <p:cNvPicPr preferRelativeResize="0"/>
          <p:nvPr/>
        </p:nvPicPr>
        <p:blipFill rotWithShape="1">
          <a:blip r:embed="rId3">
            <a:alphaModFix/>
          </a:blip>
          <a:srcRect b="0" l="0" r="0" t="82579"/>
          <a:stretch/>
        </p:blipFill>
        <p:spPr>
          <a:xfrm>
            <a:off x="473550" y="1553033"/>
            <a:ext cx="8196901" cy="2037424"/>
          </a:xfrm>
          <a:prstGeom prst="rect">
            <a:avLst/>
          </a:prstGeom>
          <a:noFill/>
          <a:ln>
            <a:noFill/>
          </a:ln>
        </p:spPr>
      </p:pic>
      <p:sp>
        <p:nvSpPr>
          <p:cNvPr id="237" name="Google Shape;237;p40"/>
          <p:cNvSpPr/>
          <p:nvPr/>
        </p:nvSpPr>
        <p:spPr>
          <a:xfrm flipH="1">
            <a:off x="613650" y="2992175"/>
            <a:ext cx="8056800" cy="4545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8" name="Google Shape;238;p40"/>
          <p:cNvCxnSpPr/>
          <p:nvPr/>
        </p:nvCxnSpPr>
        <p:spPr>
          <a:xfrm flipH="1" rot="10800000">
            <a:off x="6870625" y="3363600"/>
            <a:ext cx="439500" cy="9618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¿Donde se guardan los datos de la ubicación real</a:t>
            </a:r>
            <a:r>
              <a:rPr lang="en"/>
              <a:t> de las personas</a:t>
            </a:r>
            <a:r>
              <a:rPr lang="en"/>
              <a: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42"/>
          <p:cNvPicPr preferRelativeResize="0"/>
          <p:nvPr/>
        </p:nvPicPr>
        <p:blipFill>
          <a:blip r:embed="rId3">
            <a:alphaModFix/>
          </a:blip>
          <a:stretch>
            <a:fillRect/>
          </a:stretch>
        </p:blipFill>
        <p:spPr>
          <a:xfrm>
            <a:off x="177513" y="258188"/>
            <a:ext cx="8788975" cy="3038175"/>
          </a:xfrm>
          <a:prstGeom prst="rect">
            <a:avLst/>
          </a:prstGeom>
          <a:noFill/>
          <a:ln>
            <a:noFill/>
          </a:ln>
        </p:spPr>
      </p:pic>
      <p:pic>
        <p:nvPicPr>
          <p:cNvPr id="249" name="Google Shape;249;p42"/>
          <p:cNvPicPr preferRelativeResize="0"/>
          <p:nvPr/>
        </p:nvPicPr>
        <p:blipFill rotWithShape="1">
          <a:blip r:embed="rId4">
            <a:alphaModFix/>
          </a:blip>
          <a:srcRect b="11723" l="0" r="0" t="0"/>
          <a:stretch/>
        </p:blipFill>
        <p:spPr>
          <a:xfrm>
            <a:off x="177525" y="3350702"/>
            <a:ext cx="8788949" cy="1354725"/>
          </a:xfrm>
          <a:prstGeom prst="rect">
            <a:avLst/>
          </a:prstGeom>
          <a:noFill/>
          <a:ln>
            <a:noFill/>
          </a:ln>
        </p:spPr>
      </p:pic>
      <p:sp>
        <p:nvSpPr>
          <p:cNvPr id="250" name="Google Shape;250;p42"/>
          <p:cNvSpPr/>
          <p:nvPr/>
        </p:nvSpPr>
        <p:spPr>
          <a:xfrm>
            <a:off x="1249525" y="2019750"/>
            <a:ext cx="7146000" cy="2739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1" name="Google Shape;251;p42"/>
          <p:cNvCxnSpPr/>
          <p:nvPr/>
        </p:nvCxnSpPr>
        <p:spPr>
          <a:xfrm flipH="1">
            <a:off x="8275800" y="1078325"/>
            <a:ext cx="291000" cy="787500"/>
          </a:xfrm>
          <a:prstGeom prst="straightConnector1">
            <a:avLst/>
          </a:prstGeom>
          <a:noFill/>
          <a:ln cap="flat" cmpd="sng" w="28575">
            <a:solidFill>
              <a:srgbClr val="FF0000"/>
            </a:solidFill>
            <a:prstDash val="solid"/>
            <a:round/>
            <a:headEnd len="med" w="med" type="none"/>
            <a:tailEnd len="med" w="med" type="triangle"/>
          </a:ln>
        </p:spPr>
      </p:cxnSp>
      <p:sp>
        <p:nvSpPr>
          <p:cNvPr id="252" name="Google Shape;252;p42"/>
          <p:cNvSpPr/>
          <p:nvPr/>
        </p:nvSpPr>
        <p:spPr>
          <a:xfrm>
            <a:off x="6127700" y="4073725"/>
            <a:ext cx="1857000" cy="2739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2"/>
          <p:cNvSpPr/>
          <p:nvPr/>
        </p:nvSpPr>
        <p:spPr>
          <a:xfrm>
            <a:off x="5937775" y="4431525"/>
            <a:ext cx="1857000" cy="2739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4" name="Google Shape;254;p42"/>
          <p:cNvCxnSpPr/>
          <p:nvPr/>
        </p:nvCxnSpPr>
        <p:spPr>
          <a:xfrm flipH="1">
            <a:off x="7846250" y="3156325"/>
            <a:ext cx="291000" cy="7875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43"/>
          <p:cNvPicPr preferRelativeResize="0"/>
          <p:nvPr/>
        </p:nvPicPr>
        <p:blipFill>
          <a:blip r:embed="rId3">
            <a:alphaModFix/>
          </a:blip>
          <a:stretch>
            <a:fillRect/>
          </a:stretch>
        </p:blipFill>
        <p:spPr>
          <a:xfrm>
            <a:off x="481900" y="389905"/>
            <a:ext cx="8180200" cy="4363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Token de seguridad</a:t>
            </a:r>
            <a:endParaRPr/>
          </a:p>
        </p:txBody>
      </p:sp>
      <p:pic>
        <p:nvPicPr>
          <p:cNvPr id="146" name="Google Shape;146;p26"/>
          <p:cNvPicPr preferRelativeResize="0"/>
          <p:nvPr/>
        </p:nvPicPr>
        <p:blipFill>
          <a:blip r:embed="rId3">
            <a:alphaModFix/>
          </a:blip>
          <a:stretch>
            <a:fillRect/>
          </a:stretch>
        </p:blipFill>
        <p:spPr>
          <a:xfrm>
            <a:off x="3200975" y="2078875"/>
            <a:ext cx="2742051" cy="27420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4"/>
          <p:cNvSpPr txBox="1"/>
          <p:nvPr>
            <p:ph idx="4294967295" type="body"/>
          </p:nvPr>
        </p:nvSpPr>
        <p:spPr>
          <a:xfrm>
            <a:off x="724950" y="4372551"/>
            <a:ext cx="7697400" cy="46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Parece que solo si el usuario está infectado</a:t>
            </a:r>
            <a:endParaRPr/>
          </a:p>
        </p:txBody>
      </p:sp>
      <p:grpSp>
        <p:nvGrpSpPr>
          <p:cNvPr id="265" name="Google Shape;265;p44"/>
          <p:cNvGrpSpPr/>
          <p:nvPr/>
        </p:nvGrpSpPr>
        <p:grpSpPr>
          <a:xfrm>
            <a:off x="729256" y="1959623"/>
            <a:ext cx="7697484" cy="2464906"/>
            <a:chOff x="122588" y="1418200"/>
            <a:chExt cx="8898825" cy="2307100"/>
          </a:xfrm>
        </p:grpSpPr>
        <p:pic>
          <p:nvPicPr>
            <p:cNvPr id="266" name="Google Shape;266;p44"/>
            <p:cNvPicPr preferRelativeResize="0"/>
            <p:nvPr/>
          </p:nvPicPr>
          <p:blipFill>
            <a:blip r:embed="rId3">
              <a:alphaModFix/>
            </a:blip>
            <a:stretch>
              <a:fillRect/>
            </a:stretch>
          </p:blipFill>
          <p:spPr>
            <a:xfrm>
              <a:off x="122588" y="1418200"/>
              <a:ext cx="8898825" cy="2307100"/>
            </a:xfrm>
            <a:prstGeom prst="rect">
              <a:avLst/>
            </a:prstGeom>
            <a:noFill/>
            <a:ln>
              <a:noFill/>
            </a:ln>
          </p:spPr>
        </p:pic>
        <p:sp>
          <p:nvSpPr>
            <p:cNvPr id="267" name="Google Shape;267;p44"/>
            <p:cNvSpPr/>
            <p:nvPr/>
          </p:nvSpPr>
          <p:spPr>
            <a:xfrm>
              <a:off x="753125" y="2293600"/>
              <a:ext cx="3269100" cy="6675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8" name="Google Shape;268;p44"/>
            <p:cNvCxnSpPr/>
            <p:nvPr/>
          </p:nvCxnSpPr>
          <p:spPr>
            <a:xfrm flipH="1">
              <a:off x="4073800" y="2452050"/>
              <a:ext cx="1335000" cy="119700"/>
            </a:xfrm>
            <a:prstGeom prst="straightConnector1">
              <a:avLst/>
            </a:prstGeom>
            <a:noFill/>
            <a:ln cap="flat" cmpd="sng" w="28575">
              <a:solidFill>
                <a:srgbClr val="FF0000"/>
              </a:solidFill>
              <a:prstDash val="solid"/>
              <a:round/>
              <a:headEnd len="med" w="med" type="none"/>
              <a:tailEnd len="med" w="med" type="triangle"/>
            </a:ln>
          </p:spPr>
        </p:cxnSp>
      </p:grpSp>
      <p:sp>
        <p:nvSpPr>
          <p:cNvPr id="269" name="Google Shape;269;p4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¿Cuándo se rastrea la ubicación del usuario?</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5"/>
          <p:cNvSpPr txBox="1"/>
          <p:nvPr/>
        </p:nvSpPr>
        <p:spPr>
          <a:xfrm>
            <a:off x="1603800" y="4567800"/>
            <a:ext cx="59364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hlink"/>
                </a:solidFill>
                <a:uFill>
                  <a:noFill/>
                </a:uFill>
                <a:latin typeface="Fira Code"/>
                <a:ea typeface="Fira Code"/>
                <a:cs typeface="Fira Code"/>
                <a:sym typeface="Fira Code"/>
                <a:hlinkClick r:id="rId3"/>
              </a:rPr>
              <a:t>github.com/argob/cuidar</a:t>
            </a:r>
            <a:r>
              <a:rPr lang="en" sz="2400">
                <a:latin typeface="Fira Code"/>
                <a:ea typeface="Fira Code"/>
                <a:cs typeface="Fira Code"/>
                <a:sym typeface="Fira Code"/>
              </a:rPr>
              <a:t> </a:t>
            </a:r>
            <a:endParaRPr sz="2400">
              <a:latin typeface="Fira Code"/>
              <a:ea typeface="Fira Code"/>
              <a:cs typeface="Fira Code"/>
              <a:sym typeface="Fira Code"/>
            </a:endParaRPr>
          </a:p>
        </p:txBody>
      </p:sp>
      <p:sp>
        <p:nvSpPr>
          <p:cNvPr id="275" name="Google Shape;275;p45"/>
          <p:cNvSpPr/>
          <p:nvPr/>
        </p:nvSpPr>
        <p:spPr>
          <a:xfrm>
            <a:off x="7597825" y="2272525"/>
            <a:ext cx="924300" cy="2652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6" name="Google Shape;276;p45"/>
          <p:cNvCxnSpPr/>
          <p:nvPr/>
        </p:nvCxnSpPr>
        <p:spPr>
          <a:xfrm rot="10800000">
            <a:off x="8067350" y="2666525"/>
            <a:ext cx="166800" cy="643800"/>
          </a:xfrm>
          <a:prstGeom prst="straightConnector1">
            <a:avLst/>
          </a:prstGeom>
          <a:noFill/>
          <a:ln cap="flat" cmpd="sng" w="28575">
            <a:solidFill>
              <a:srgbClr val="FF0000"/>
            </a:solidFill>
            <a:prstDash val="solid"/>
            <a:round/>
            <a:headEnd len="med" w="med" type="none"/>
            <a:tailEnd len="med" w="med" type="triangle"/>
          </a:ln>
        </p:spPr>
      </p:cxnSp>
      <p:pic>
        <p:nvPicPr>
          <p:cNvPr id="277" name="Google Shape;277;p45"/>
          <p:cNvPicPr preferRelativeResize="0"/>
          <p:nvPr/>
        </p:nvPicPr>
        <p:blipFill>
          <a:blip r:embed="rId4">
            <a:alphaModFix/>
          </a:blip>
          <a:stretch>
            <a:fillRect/>
          </a:stretch>
        </p:blipFill>
        <p:spPr>
          <a:xfrm>
            <a:off x="140150" y="433388"/>
            <a:ext cx="8863701" cy="3943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6"/>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¿Qué tiene que hacer el Gobierno con la app #CuidAR?</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 empezar</a:t>
            </a:r>
            <a:endParaRPr/>
          </a:p>
        </p:txBody>
      </p:sp>
      <p:pic>
        <p:nvPicPr>
          <p:cNvPr id="288" name="Google Shape;288;p47">
            <a:hlinkClick r:id="rId3"/>
          </p:cNvPr>
          <p:cNvPicPr preferRelativeResize="0"/>
          <p:nvPr/>
        </p:nvPicPr>
        <p:blipFill>
          <a:blip r:embed="rId4">
            <a:alphaModFix/>
          </a:blip>
          <a:stretch>
            <a:fillRect/>
          </a:stretch>
        </p:blipFill>
        <p:spPr>
          <a:xfrm>
            <a:off x="3156875" y="1853850"/>
            <a:ext cx="2830252" cy="313290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48"/>
          <p:cNvPicPr preferRelativeResize="0"/>
          <p:nvPr/>
        </p:nvPicPr>
        <p:blipFill>
          <a:blip r:embed="rId3">
            <a:alphaModFix/>
          </a:blip>
          <a:stretch>
            <a:fillRect/>
          </a:stretch>
        </p:blipFill>
        <p:spPr>
          <a:xfrm>
            <a:off x="106088" y="644988"/>
            <a:ext cx="8931825" cy="3853525"/>
          </a:xfrm>
          <a:prstGeom prst="rect">
            <a:avLst/>
          </a:prstGeom>
          <a:noFill/>
          <a:ln>
            <a:noFill/>
          </a:ln>
        </p:spPr>
      </p:pic>
      <p:sp>
        <p:nvSpPr>
          <p:cNvPr id="294" name="Google Shape;294;p48"/>
          <p:cNvSpPr/>
          <p:nvPr/>
        </p:nvSpPr>
        <p:spPr>
          <a:xfrm>
            <a:off x="2727050" y="2090725"/>
            <a:ext cx="1583400" cy="2802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8"/>
          <p:cNvSpPr/>
          <p:nvPr/>
        </p:nvSpPr>
        <p:spPr>
          <a:xfrm>
            <a:off x="5280750" y="2750675"/>
            <a:ext cx="3377700" cy="2802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8"/>
          <p:cNvSpPr/>
          <p:nvPr/>
        </p:nvSpPr>
        <p:spPr>
          <a:xfrm>
            <a:off x="516900" y="2993975"/>
            <a:ext cx="1210200" cy="2802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9"/>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Certificado único de circulación (CUC)</a:t>
            </a:r>
            <a:endParaRPr/>
          </a:p>
        </p:txBody>
      </p:sp>
      <p:sp>
        <p:nvSpPr>
          <p:cNvPr id="302" name="Google Shape;302;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3" name="Google Shape;303;p49">
            <a:hlinkClick r:id="rId3"/>
          </p:cNvPr>
          <p:cNvPicPr preferRelativeResize="0"/>
          <p:nvPr/>
        </p:nvPicPr>
        <p:blipFill>
          <a:blip r:embed="rId4">
            <a:alphaModFix/>
          </a:blip>
          <a:stretch>
            <a:fillRect/>
          </a:stretch>
        </p:blipFill>
        <p:spPr>
          <a:xfrm>
            <a:off x="1472688" y="1326575"/>
            <a:ext cx="6198634" cy="373026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0"/>
          <p:cNvSpPr txBox="1"/>
          <p:nvPr>
            <p:ph type="title"/>
          </p:nvPr>
        </p:nvSpPr>
        <p:spPr>
          <a:xfrm>
            <a:off x="136350" y="528900"/>
            <a:ext cx="8884800" cy="408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¿Inocentemente?</a:t>
            </a:r>
            <a:endParaRPr/>
          </a:p>
        </p:txBody>
      </p:sp>
      <p:sp>
        <p:nvSpPr>
          <p:cNvPr id="309" name="Google Shape;309;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5" name="Google Shape;315;p51">
            <a:hlinkClick r:id="rId3"/>
          </p:cNvPr>
          <p:cNvPicPr preferRelativeResize="0"/>
          <p:nvPr/>
        </p:nvPicPr>
        <p:blipFill>
          <a:blip r:embed="rId4">
            <a:alphaModFix/>
          </a:blip>
          <a:stretch>
            <a:fillRect/>
          </a:stretch>
        </p:blipFill>
        <p:spPr>
          <a:xfrm>
            <a:off x="254000" y="1670838"/>
            <a:ext cx="8635995" cy="173519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1" name="Google Shape;321;p52"/>
          <p:cNvSpPr txBox="1"/>
          <p:nvPr/>
        </p:nvSpPr>
        <p:spPr>
          <a:xfrm>
            <a:off x="1032000" y="4022875"/>
            <a:ext cx="7080000" cy="80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accent5"/>
                </a:solidFill>
                <a:uFill>
                  <a:noFill/>
                </a:uFill>
                <a:latin typeface="Fira Code"/>
                <a:ea typeface="Fira Code"/>
                <a:cs typeface="Fira Code"/>
                <a:sym typeface="Fira Code"/>
                <a:hlinkClick r:id="rId3"/>
              </a:rPr>
              <a:t>argentina.gob.ar/circular</a:t>
            </a:r>
            <a:endParaRPr sz="3600">
              <a:latin typeface="Fira Code"/>
              <a:ea typeface="Fira Code"/>
              <a:cs typeface="Fira Code"/>
              <a:sym typeface="Fira Code"/>
            </a:endParaRPr>
          </a:p>
        </p:txBody>
      </p:sp>
      <p:pic>
        <p:nvPicPr>
          <p:cNvPr id="322" name="Google Shape;322;p52"/>
          <p:cNvPicPr preferRelativeResize="0"/>
          <p:nvPr/>
        </p:nvPicPr>
        <p:blipFill>
          <a:blip r:embed="rId4">
            <a:alphaModFix/>
          </a:blip>
          <a:stretch>
            <a:fillRect/>
          </a:stretch>
        </p:blipFill>
        <p:spPr>
          <a:xfrm>
            <a:off x="152400" y="609938"/>
            <a:ext cx="8839197" cy="341293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28" name="Google Shape;328;p53"/>
          <p:cNvPicPr preferRelativeResize="0"/>
          <p:nvPr/>
        </p:nvPicPr>
        <p:blipFill>
          <a:blip r:embed="rId3">
            <a:alphaModFix/>
          </a:blip>
          <a:stretch>
            <a:fillRect/>
          </a:stretch>
        </p:blipFill>
        <p:spPr>
          <a:xfrm>
            <a:off x="1976275" y="152400"/>
            <a:ext cx="5191449" cy="4178601"/>
          </a:xfrm>
          <a:prstGeom prst="rect">
            <a:avLst/>
          </a:prstGeom>
          <a:noFill/>
          <a:ln>
            <a:noFill/>
          </a:ln>
        </p:spPr>
      </p:pic>
      <p:sp>
        <p:nvSpPr>
          <p:cNvPr id="329" name="Google Shape;329;p53"/>
          <p:cNvSpPr txBox="1"/>
          <p:nvPr/>
        </p:nvSpPr>
        <p:spPr>
          <a:xfrm>
            <a:off x="1179450" y="4331000"/>
            <a:ext cx="6785100" cy="62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hlink"/>
                </a:solidFill>
                <a:uFill>
                  <a:noFill/>
                </a:uFill>
                <a:latin typeface="Fira Code"/>
                <a:ea typeface="Fira Code"/>
                <a:cs typeface="Fira Code"/>
                <a:sym typeface="Fira Code"/>
                <a:hlinkClick r:id="rId4"/>
              </a:rPr>
              <a:t>argentina.gob.ar/circular/tramite</a:t>
            </a:r>
            <a:r>
              <a:rPr lang="en" sz="1800">
                <a:latin typeface="Fira Code"/>
                <a:ea typeface="Fira Code"/>
                <a:cs typeface="Fira Code"/>
                <a:sym typeface="Fira Code"/>
              </a:rPr>
              <a:t> </a:t>
            </a:r>
            <a:endParaRPr sz="1800">
              <a:latin typeface="Fira Code"/>
              <a:ea typeface="Fira Code"/>
              <a:cs typeface="Fira Code"/>
              <a:sym typeface="Fira Cod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grpSp>
        <p:nvGrpSpPr>
          <p:cNvPr id="151" name="Google Shape;151;p27"/>
          <p:cNvGrpSpPr/>
          <p:nvPr/>
        </p:nvGrpSpPr>
        <p:grpSpPr>
          <a:xfrm>
            <a:off x="76200" y="732200"/>
            <a:ext cx="8991599" cy="3679102"/>
            <a:chOff x="76200" y="732200"/>
            <a:chExt cx="8991599" cy="3679102"/>
          </a:xfrm>
        </p:grpSpPr>
        <p:pic>
          <p:nvPicPr>
            <p:cNvPr id="152" name="Google Shape;152;p27"/>
            <p:cNvPicPr preferRelativeResize="0"/>
            <p:nvPr/>
          </p:nvPicPr>
          <p:blipFill>
            <a:blip r:embed="rId3">
              <a:alphaModFix/>
            </a:blip>
            <a:stretch>
              <a:fillRect/>
            </a:stretch>
          </p:blipFill>
          <p:spPr>
            <a:xfrm>
              <a:off x="76200" y="732200"/>
              <a:ext cx="8991599" cy="3679102"/>
            </a:xfrm>
            <a:prstGeom prst="rect">
              <a:avLst/>
            </a:prstGeom>
            <a:noFill/>
            <a:ln>
              <a:noFill/>
            </a:ln>
          </p:spPr>
        </p:pic>
        <p:sp>
          <p:nvSpPr>
            <p:cNvPr id="153" name="Google Shape;153;p27"/>
            <p:cNvSpPr/>
            <p:nvPr/>
          </p:nvSpPr>
          <p:spPr>
            <a:xfrm>
              <a:off x="1257475" y="3219425"/>
              <a:ext cx="7499400" cy="545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4" name="Google Shape;154;p27"/>
            <p:cNvCxnSpPr/>
            <p:nvPr/>
          </p:nvCxnSpPr>
          <p:spPr>
            <a:xfrm flipH="1">
              <a:off x="8370500" y="2363425"/>
              <a:ext cx="242400" cy="742500"/>
            </a:xfrm>
            <a:prstGeom prst="straightConnector1">
              <a:avLst/>
            </a:prstGeom>
            <a:noFill/>
            <a:ln cap="flat" cmpd="sng" w="38100">
              <a:solidFill>
                <a:srgbClr val="FF0000"/>
              </a:solidFill>
              <a:prstDash val="solid"/>
              <a:round/>
              <a:headEnd len="med" w="med" type="none"/>
              <a:tailEnd len="med" w="med" type="triangle"/>
            </a:ln>
          </p:spPr>
        </p:cxn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335" name="Google Shape;335;p54"/>
          <p:cNvGrpSpPr/>
          <p:nvPr/>
        </p:nvGrpSpPr>
        <p:grpSpPr>
          <a:xfrm>
            <a:off x="152400" y="152400"/>
            <a:ext cx="8320050" cy="4654028"/>
            <a:chOff x="152400" y="152400"/>
            <a:chExt cx="8320050" cy="4654028"/>
          </a:xfrm>
        </p:grpSpPr>
        <p:pic>
          <p:nvPicPr>
            <p:cNvPr id="336" name="Google Shape;336;p54"/>
            <p:cNvPicPr preferRelativeResize="0"/>
            <p:nvPr/>
          </p:nvPicPr>
          <p:blipFill>
            <a:blip r:embed="rId3">
              <a:alphaModFix/>
            </a:blip>
            <a:stretch>
              <a:fillRect/>
            </a:stretch>
          </p:blipFill>
          <p:spPr>
            <a:xfrm>
              <a:off x="152400" y="152400"/>
              <a:ext cx="8320050" cy="4654028"/>
            </a:xfrm>
            <a:prstGeom prst="rect">
              <a:avLst/>
            </a:prstGeom>
            <a:noFill/>
            <a:ln>
              <a:noFill/>
            </a:ln>
          </p:spPr>
        </p:pic>
        <p:sp>
          <p:nvSpPr>
            <p:cNvPr id="337" name="Google Shape;337;p54"/>
            <p:cNvSpPr/>
            <p:nvPr/>
          </p:nvSpPr>
          <p:spPr>
            <a:xfrm>
              <a:off x="4141750" y="2710650"/>
              <a:ext cx="799800" cy="134700"/>
            </a:xfrm>
            <a:prstGeom prst="rect">
              <a:avLst/>
            </a:prstGeom>
            <a:gradFill>
              <a:gsLst>
                <a:gs pos="0">
                  <a:srgbClr val="FFFFFF"/>
                </a:gs>
                <a:gs pos="100000">
                  <a:srgbClr val="B3B3B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3" name="Google Shape;343;p55"/>
          <p:cNvSpPr txBox="1"/>
          <p:nvPr/>
        </p:nvSpPr>
        <p:spPr>
          <a:xfrm>
            <a:off x="188750" y="188750"/>
            <a:ext cx="8674800" cy="453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850">
                <a:latin typeface="Source Code Pro"/>
                <a:ea typeface="Source Code Pro"/>
                <a:cs typeface="Source Code Pro"/>
                <a:sym typeface="Source Code Pro"/>
              </a:rPr>
              <a:t>https://form-ddjj.argentina.gob.ar/validacion/?hash_code=</a:t>
            </a:r>
            <a:r>
              <a:rPr lang="en" sz="3850">
                <a:highlight>
                  <a:srgbClr val="FFFF00"/>
                </a:highlight>
                <a:latin typeface="Source Code Pro"/>
                <a:ea typeface="Source Code Pro"/>
                <a:cs typeface="Source Code Pro"/>
                <a:sym typeface="Source Code Pro"/>
              </a:rPr>
              <a:t>eyJucm9fdHJhbWl0ZSI6MTIzNDU2Nzg5MDEsImRuaSI6MTIzNDU2Nzh9Cg==</a:t>
            </a:r>
            <a:endParaRPr sz="3850">
              <a:highlight>
                <a:srgbClr val="FFFF00"/>
              </a:highlight>
              <a:latin typeface="Source Code Pro"/>
              <a:ea typeface="Source Code Pro"/>
              <a:cs typeface="Source Code Pro"/>
              <a:sym typeface="Source Code Pr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349" name="Google Shape;349;p56"/>
          <p:cNvGrpSpPr/>
          <p:nvPr/>
        </p:nvGrpSpPr>
        <p:grpSpPr>
          <a:xfrm>
            <a:off x="137825" y="884925"/>
            <a:ext cx="8868326" cy="3373650"/>
            <a:chOff x="137825" y="884925"/>
            <a:chExt cx="8868326" cy="3373650"/>
          </a:xfrm>
        </p:grpSpPr>
        <p:pic>
          <p:nvPicPr>
            <p:cNvPr id="350" name="Google Shape;350;p56"/>
            <p:cNvPicPr preferRelativeResize="0"/>
            <p:nvPr/>
          </p:nvPicPr>
          <p:blipFill rotWithShape="1">
            <a:blip r:embed="rId3">
              <a:alphaModFix/>
            </a:blip>
            <a:srcRect b="17202" l="0" r="0" t="20874"/>
            <a:stretch/>
          </p:blipFill>
          <p:spPr>
            <a:xfrm>
              <a:off x="137825" y="884925"/>
              <a:ext cx="8868326" cy="3373650"/>
            </a:xfrm>
            <a:prstGeom prst="rect">
              <a:avLst/>
            </a:prstGeom>
            <a:noFill/>
            <a:ln>
              <a:noFill/>
            </a:ln>
          </p:spPr>
        </p:pic>
        <p:sp>
          <p:nvSpPr>
            <p:cNvPr id="351" name="Google Shape;351;p56"/>
            <p:cNvSpPr/>
            <p:nvPr/>
          </p:nvSpPr>
          <p:spPr>
            <a:xfrm>
              <a:off x="3634829" y="3012438"/>
              <a:ext cx="1107600" cy="159900"/>
            </a:xfrm>
            <a:prstGeom prst="rect">
              <a:avLst/>
            </a:prstGeom>
            <a:gradFill>
              <a:gsLst>
                <a:gs pos="0">
                  <a:srgbClr val="DCECD5"/>
                </a:gs>
                <a:gs pos="100000">
                  <a:srgbClr val="93BC8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56"/>
            <p:cNvSpPr/>
            <p:nvPr/>
          </p:nvSpPr>
          <p:spPr>
            <a:xfrm>
              <a:off x="3634825" y="2681875"/>
              <a:ext cx="1107600" cy="275400"/>
            </a:xfrm>
            <a:prstGeom prst="rect">
              <a:avLst/>
            </a:prstGeom>
            <a:gradFill>
              <a:gsLst>
                <a:gs pos="0">
                  <a:srgbClr val="DCECD5"/>
                </a:gs>
                <a:gs pos="100000">
                  <a:srgbClr val="93BC8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6"/>
            <p:cNvSpPr/>
            <p:nvPr/>
          </p:nvSpPr>
          <p:spPr>
            <a:xfrm>
              <a:off x="3634825" y="3227500"/>
              <a:ext cx="1107600" cy="275400"/>
            </a:xfrm>
            <a:prstGeom prst="rect">
              <a:avLst/>
            </a:prstGeom>
            <a:gradFill>
              <a:gsLst>
                <a:gs pos="0">
                  <a:srgbClr val="DCECD5"/>
                </a:gs>
                <a:gs pos="100000">
                  <a:srgbClr val="93BC8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9" name="Google Shape;359;p5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lnSpc>
                <a:spcPct val="115000"/>
              </a:lnSpc>
              <a:spcBef>
                <a:spcPts val="1200"/>
              </a:spcBef>
              <a:spcAft>
                <a:spcPts val="1200"/>
              </a:spcAft>
              <a:buNone/>
            </a:pPr>
            <a:r>
              <a:rPr lang="en"/>
              <a:t>¿Cómo es que el QR asocia al autorizado en el Certificado?</a:t>
            </a:r>
            <a:endParaRPr/>
          </a:p>
        </p:txBody>
      </p:sp>
      <p:grpSp>
        <p:nvGrpSpPr>
          <p:cNvPr id="360" name="Google Shape;360;p57"/>
          <p:cNvGrpSpPr/>
          <p:nvPr/>
        </p:nvGrpSpPr>
        <p:grpSpPr>
          <a:xfrm>
            <a:off x="276788" y="1910838"/>
            <a:ext cx="8590424" cy="1321826"/>
            <a:chOff x="276788" y="1910838"/>
            <a:chExt cx="8590424" cy="1321826"/>
          </a:xfrm>
        </p:grpSpPr>
        <p:pic>
          <p:nvPicPr>
            <p:cNvPr id="361" name="Google Shape;361;p57"/>
            <p:cNvPicPr preferRelativeResize="0"/>
            <p:nvPr/>
          </p:nvPicPr>
          <p:blipFill rotWithShape="1">
            <a:blip r:embed="rId3">
              <a:alphaModFix/>
            </a:blip>
            <a:srcRect b="71792" l="0" r="0" t="0"/>
            <a:stretch/>
          </p:blipFill>
          <p:spPr>
            <a:xfrm>
              <a:off x="276788" y="1910838"/>
              <a:ext cx="8590424" cy="1321826"/>
            </a:xfrm>
            <a:prstGeom prst="rect">
              <a:avLst/>
            </a:prstGeom>
            <a:noFill/>
            <a:ln>
              <a:noFill/>
            </a:ln>
          </p:spPr>
        </p:pic>
        <p:sp>
          <p:nvSpPr>
            <p:cNvPr id="362" name="Google Shape;362;p57"/>
            <p:cNvSpPr/>
            <p:nvPr/>
          </p:nvSpPr>
          <p:spPr>
            <a:xfrm>
              <a:off x="4211750" y="2022550"/>
              <a:ext cx="734700" cy="144000"/>
            </a:xfrm>
            <a:prstGeom prst="roundRect">
              <a:avLst>
                <a:gd fmla="val 16667" name="adj"/>
              </a:avLst>
            </a:prstGeom>
            <a:solidFill>
              <a:srgbClr val="2C2C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ALERTA #1</a:t>
            </a:r>
            <a:endParaRPr/>
          </a:p>
        </p:txBody>
      </p:sp>
      <p:sp>
        <p:nvSpPr>
          <p:cNvPr id="368" name="Google Shape;368;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69" name="Google Shape;369;p58"/>
          <p:cNvPicPr preferRelativeResize="0"/>
          <p:nvPr/>
        </p:nvPicPr>
        <p:blipFill>
          <a:blip r:embed="rId3">
            <a:alphaModFix/>
          </a:blip>
          <a:stretch>
            <a:fillRect/>
          </a:stretch>
        </p:blipFill>
        <p:spPr>
          <a:xfrm>
            <a:off x="2175588" y="1252956"/>
            <a:ext cx="4792825" cy="3410275"/>
          </a:xfrm>
          <a:prstGeom prst="rect">
            <a:avLst/>
          </a:prstGeom>
          <a:noFill/>
          <a:ln>
            <a:noFill/>
          </a:ln>
        </p:spPr>
      </p:pic>
      <p:sp>
        <p:nvSpPr>
          <p:cNvPr id="370" name="Google Shape;370;p58"/>
          <p:cNvSpPr/>
          <p:nvPr/>
        </p:nvSpPr>
        <p:spPr>
          <a:xfrm>
            <a:off x="2823425" y="1730225"/>
            <a:ext cx="707700" cy="1887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58"/>
          <p:cNvSpPr/>
          <p:nvPr/>
        </p:nvSpPr>
        <p:spPr>
          <a:xfrm>
            <a:off x="3602025" y="1730225"/>
            <a:ext cx="1014600" cy="1887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9"/>
          <p:cNvSpPr txBox="1"/>
          <p:nvPr>
            <p:ph type="title"/>
          </p:nvPr>
        </p:nvSpPr>
        <p:spPr>
          <a:xfrm>
            <a:off x="128775" y="528900"/>
            <a:ext cx="8892300" cy="408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¿Puede hacerse más seguro?</a:t>
            </a:r>
            <a:endParaRPr/>
          </a:p>
        </p:txBody>
      </p:sp>
      <p:sp>
        <p:nvSpPr>
          <p:cNvPr id="377" name="Google Shape;377;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383" name="Google Shape;383;p60"/>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a:t>
            </a:r>
            <a:r>
              <a:rPr lang="en"/>
              <a:t>uestionando </a:t>
            </a:r>
            <a:r>
              <a:rPr lang="en"/>
              <a:t>la efectividad del sistema</a:t>
            </a:r>
            <a:endParaRPr/>
          </a:p>
        </p:txBody>
      </p:sp>
      <p:pic>
        <p:nvPicPr>
          <p:cNvPr id="384" name="Google Shape;384;p60">
            <a:hlinkClick r:id="rId3"/>
          </p:cNvPr>
          <p:cNvPicPr preferRelativeResize="0"/>
          <p:nvPr/>
        </p:nvPicPr>
        <p:blipFill>
          <a:blip r:embed="rId4">
            <a:alphaModFix/>
          </a:blip>
          <a:stretch>
            <a:fillRect/>
          </a:stretch>
        </p:blipFill>
        <p:spPr>
          <a:xfrm>
            <a:off x="2247349" y="3412825"/>
            <a:ext cx="4610049" cy="15067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1"/>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Condiciones para circular</a:t>
            </a:r>
            <a:endParaRPr/>
          </a:p>
        </p:txBody>
      </p:sp>
      <p:sp>
        <p:nvSpPr>
          <p:cNvPr id="390" name="Google Shape;390;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91" name="Google Shape;391;p61"/>
          <p:cNvPicPr preferRelativeResize="0"/>
          <p:nvPr/>
        </p:nvPicPr>
        <p:blipFill rotWithShape="1">
          <a:blip r:embed="rId3">
            <a:alphaModFix/>
          </a:blip>
          <a:srcRect b="11796" l="0" r="0" t="11902"/>
          <a:stretch/>
        </p:blipFill>
        <p:spPr>
          <a:xfrm>
            <a:off x="2717313" y="1319800"/>
            <a:ext cx="1903601" cy="1452525"/>
          </a:xfrm>
          <a:prstGeom prst="rect">
            <a:avLst/>
          </a:prstGeom>
          <a:noFill/>
          <a:ln>
            <a:noFill/>
          </a:ln>
        </p:spPr>
      </p:pic>
      <p:pic>
        <p:nvPicPr>
          <p:cNvPr id="392" name="Google Shape;392;p61"/>
          <p:cNvPicPr preferRelativeResize="0"/>
          <p:nvPr/>
        </p:nvPicPr>
        <p:blipFill rotWithShape="1">
          <a:blip r:embed="rId4">
            <a:alphaModFix/>
          </a:blip>
          <a:srcRect b="5657" l="0" r="0" t="5807"/>
          <a:stretch/>
        </p:blipFill>
        <p:spPr>
          <a:xfrm>
            <a:off x="4793963" y="1390575"/>
            <a:ext cx="1640611" cy="1452525"/>
          </a:xfrm>
          <a:prstGeom prst="rect">
            <a:avLst/>
          </a:prstGeom>
          <a:noFill/>
          <a:ln>
            <a:noFill/>
          </a:ln>
        </p:spPr>
      </p:pic>
      <p:pic>
        <p:nvPicPr>
          <p:cNvPr id="393" name="Google Shape;393;p61">
            <a:hlinkClick r:id="rId5"/>
          </p:cNvPr>
          <p:cNvPicPr preferRelativeResize="0"/>
          <p:nvPr/>
        </p:nvPicPr>
        <p:blipFill>
          <a:blip r:embed="rId6">
            <a:alphaModFix/>
          </a:blip>
          <a:stretch>
            <a:fillRect/>
          </a:stretch>
        </p:blipFill>
        <p:spPr>
          <a:xfrm>
            <a:off x="1972222" y="2843100"/>
            <a:ext cx="5199553" cy="21716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2"/>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ALERTA #2</a:t>
            </a:r>
            <a:endParaRPr/>
          </a:p>
        </p:txBody>
      </p:sp>
      <p:sp>
        <p:nvSpPr>
          <p:cNvPr id="399" name="Google Shape;399;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00" name="Google Shape;400;p62">
            <a:hlinkClick r:id="rId3"/>
          </p:cNvPr>
          <p:cNvPicPr preferRelativeResize="0"/>
          <p:nvPr/>
        </p:nvPicPr>
        <p:blipFill>
          <a:blip r:embed="rId4">
            <a:alphaModFix/>
          </a:blip>
          <a:stretch>
            <a:fillRect/>
          </a:stretch>
        </p:blipFill>
        <p:spPr>
          <a:xfrm>
            <a:off x="1734813" y="1388500"/>
            <a:ext cx="5674386" cy="327469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3"/>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¿Qué objetivo real cumple el CUC presentado en papel o en PDF?</a:t>
            </a:r>
            <a:endParaRPr/>
          </a:p>
        </p:txBody>
      </p:sp>
      <p:sp>
        <p:nvSpPr>
          <p:cNvPr id="406" name="Google Shape;406;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grpSp>
        <p:nvGrpSpPr>
          <p:cNvPr id="159" name="Google Shape;159;p28"/>
          <p:cNvGrpSpPr/>
          <p:nvPr/>
        </p:nvGrpSpPr>
        <p:grpSpPr>
          <a:xfrm>
            <a:off x="76200" y="1136575"/>
            <a:ext cx="8991599" cy="2870334"/>
            <a:chOff x="76200" y="1136588"/>
            <a:chExt cx="8991599" cy="2870334"/>
          </a:xfrm>
        </p:grpSpPr>
        <p:pic>
          <p:nvPicPr>
            <p:cNvPr id="160" name="Google Shape;160;p28"/>
            <p:cNvPicPr preferRelativeResize="0"/>
            <p:nvPr/>
          </p:nvPicPr>
          <p:blipFill>
            <a:blip r:embed="rId3">
              <a:alphaModFix/>
            </a:blip>
            <a:stretch>
              <a:fillRect/>
            </a:stretch>
          </p:blipFill>
          <p:spPr>
            <a:xfrm>
              <a:off x="76200" y="1136588"/>
              <a:ext cx="8991599" cy="2870334"/>
            </a:xfrm>
            <a:prstGeom prst="rect">
              <a:avLst/>
            </a:prstGeom>
            <a:noFill/>
            <a:ln>
              <a:noFill/>
            </a:ln>
          </p:spPr>
        </p:pic>
        <p:cxnSp>
          <p:nvCxnSpPr>
            <p:cNvPr id="161" name="Google Shape;161;p28"/>
            <p:cNvCxnSpPr/>
            <p:nvPr/>
          </p:nvCxnSpPr>
          <p:spPr>
            <a:xfrm flipH="1">
              <a:off x="2067950" y="2348275"/>
              <a:ext cx="1416600" cy="159000"/>
            </a:xfrm>
            <a:prstGeom prst="straightConnector1">
              <a:avLst/>
            </a:prstGeom>
            <a:noFill/>
            <a:ln cap="flat" cmpd="sng" w="38100">
              <a:solidFill>
                <a:srgbClr val="FF0000"/>
              </a:solidFill>
              <a:prstDash val="solid"/>
              <a:round/>
              <a:headEnd len="med" w="med" type="none"/>
              <a:tailEnd len="med" w="med" type="triangle"/>
            </a:ln>
          </p:spPr>
        </p:cxnSp>
        <p:sp>
          <p:nvSpPr>
            <p:cNvPr id="162" name="Google Shape;162;p28"/>
            <p:cNvSpPr/>
            <p:nvPr/>
          </p:nvSpPr>
          <p:spPr>
            <a:xfrm>
              <a:off x="409050" y="2386150"/>
              <a:ext cx="1560600" cy="272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4"/>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¿Por qué no acreditar directamente la autorización de circulación con el DNI físico?</a:t>
            </a:r>
            <a:endParaRPr/>
          </a:p>
        </p:txBody>
      </p:sp>
      <p:sp>
        <p:nvSpPr>
          <p:cNvPr id="412" name="Google Shape;412;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5"/>
          <p:cNvSpPr txBox="1"/>
          <p:nvPr>
            <p:ph type="title"/>
          </p:nvPr>
        </p:nvSpPr>
        <p:spPr>
          <a:xfrm>
            <a:off x="273375" y="1677150"/>
            <a:ext cx="4045200" cy="178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Acreditar la autorización</a:t>
            </a:r>
            <a:endParaRPr/>
          </a:p>
        </p:txBody>
      </p:sp>
      <p:sp>
        <p:nvSpPr>
          <p:cNvPr id="418" name="Google Shape;418;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419" name="Google Shape;419;p65"/>
          <p:cNvGrpSpPr/>
          <p:nvPr/>
        </p:nvGrpSpPr>
        <p:grpSpPr>
          <a:xfrm>
            <a:off x="5660850" y="477224"/>
            <a:ext cx="2475501" cy="3873275"/>
            <a:chOff x="5698202" y="-173876"/>
            <a:chExt cx="2475501" cy="4590276"/>
          </a:xfrm>
        </p:grpSpPr>
        <p:pic>
          <p:nvPicPr>
            <p:cNvPr id="420" name="Google Shape;420;p65"/>
            <p:cNvPicPr preferRelativeResize="0"/>
            <p:nvPr/>
          </p:nvPicPr>
          <p:blipFill>
            <a:blip r:embed="rId3">
              <a:alphaModFix/>
            </a:blip>
            <a:stretch>
              <a:fillRect/>
            </a:stretch>
          </p:blipFill>
          <p:spPr>
            <a:xfrm>
              <a:off x="5698202" y="-173876"/>
              <a:ext cx="2475501" cy="4590276"/>
            </a:xfrm>
            <a:prstGeom prst="rect">
              <a:avLst/>
            </a:prstGeom>
            <a:noFill/>
            <a:ln>
              <a:noFill/>
            </a:ln>
          </p:spPr>
        </p:pic>
        <p:sp>
          <p:nvSpPr>
            <p:cNvPr id="421" name="Google Shape;421;p65"/>
            <p:cNvSpPr txBox="1"/>
            <p:nvPr/>
          </p:nvSpPr>
          <p:spPr>
            <a:xfrm>
              <a:off x="6553850" y="1652812"/>
              <a:ext cx="1574400" cy="3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76797C"/>
                  </a:solidFill>
                  <a:highlight>
                    <a:srgbClr val="FFFFFF"/>
                  </a:highlight>
                  <a:latin typeface="Roboto"/>
                  <a:ea typeface="Roboto"/>
                  <a:cs typeface="Roboto"/>
                  <a:sym typeface="Roboto"/>
                </a:rPr>
                <a:t>Apellido@Nombre</a:t>
              </a:r>
              <a:endParaRPr sz="1200">
                <a:solidFill>
                  <a:srgbClr val="76797C"/>
                </a:solidFill>
                <a:highlight>
                  <a:srgbClr val="FFFFFF"/>
                </a:highlight>
                <a:latin typeface="Roboto"/>
                <a:ea typeface="Roboto"/>
                <a:cs typeface="Roboto"/>
                <a:sym typeface="Roboto"/>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27" name="Google Shape;427;p66"/>
          <p:cNvPicPr preferRelativeResize="0"/>
          <p:nvPr/>
        </p:nvPicPr>
        <p:blipFill>
          <a:blip r:embed="rId3">
            <a:alphaModFix/>
          </a:blip>
          <a:stretch>
            <a:fillRect/>
          </a:stretch>
        </p:blipFill>
        <p:spPr>
          <a:xfrm>
            <a:off x="247600" y="423037"/>
            <a:ext cx="8648824" cy="3904175"/>
          </a:xfrm>
          <a:prstGeom prst="rect">
            <a:avLst/>
          </a:prstGeom>
          <a:noFill/>
          <a:ln>
            <a:noFill/>
          </a:ln>
        </p:spPr>
      </p:pic>
      <p:sp>
        <p:nvSpPr>
          <p:cNvPr id="428" name="Google Shape;428;p66"/>
          <p:cNvSpPr txBox="1"/>
          <p:nvPr/>
        </p:nvSpPr>
        <p:spPr>
          <a:xfrm>
            <a:off x="419413" y="4327200"/>
            <a:ext cx="8305200" cy="57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hlink"/>
                </a:solidFill>
                <a:uFill>
                  <a:noFill/>
                </a:uFill>
                <a:latin typeface="Fira Code"/>
                <a:ea typeface="Fira Code"/>
                <a:cs typeface="Fira Code"/>
                <a:sym typeface="Fira Code"/>
                <a:hlinkClick r:id="rId4"/>
              </a:rPr>
              <a:t>github.com/PDF417</a:t>
            </a:r>
            <a:r>
              <a:rPr lang="en" sz="2400">
                <a:latin typeface="Fira Code"/>
                <a:ea typeface="Fira Code"/>
                <a:cs typeface="Fira Code"/>
                <a:sym typeface="Fira Code"/>
              </a:rPr>
              <a:t> </a:t>
            </a:r>
            <a:endParaRPr sz="2400">
              <a:latin typeface="Fira Code"/>
              <a:ea typeface="Fira Code"/>
              <a:cs typeface="Fira Code"/>
              <a:sym typeface="Fira Code"/>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4" name="Google Shape;434;p67"/>
          <p:cNvSpPr txBox="1"/>
          <p:nvPr/>
        </p:nvSpPr>
        <p:spPr>
          <a:xfrm>
            <a:off x="0" y="4275025"/>
            <a:ext cx="91440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hlink"/>
                </a:solidFill>
                <a:uFill>
                  <a:noFill/>
                </a:uFill>
                <a:latin typeface="Fira Code"/>
                <a:ea typeface="Fira Code"/>
                <a:cs typeface="Fira Code"/>
                <a:sym typeface="Fira Code"/>
                <a:hlinkClick r:id="rId3"/>
              </a:rPr>
              <a:t>argentina.gob.ar/justicia/derechofacil/aplicalaley/voycancha</a:t>
            </a:r>
            <a:endParaRPr>
              <a:latin typeface="Fira Code"/>
              <a:ea typeface="Fira Code"/>
              <a:cs typeface="Fira Code"/>
              <a:sym typeface="Fira Code"/>
            </a:endParaRPr>
          </a:p>
        </p:txBody>
      </p:sp>
      <p:pic>
        <p:nvPicPr>
          <p:cNvPr id="435" name="Google Shape;435;p67"/>
          <p:cNvPicPr preferRelativeResize="0"/>
          <p:nvPr/>
        </p:nvPicPr>
        <p:blipFill>
          <a:blip r:embed="rId4">
            <a:alphaModFix/>
          </a:blip>
          <a:stretch>
            <a:fillRect/>
          </a:stretch>
        </p:blipFill>
        <p:spPr>
          <a:xfrm>
            <a:off x="423575" y="621300"/>
            <a:ext cx="8296849" cy="3653725"/>
          </a:xfrm>
          <a:prstGeom prst="rect">
            <a:avLst/>
          </a:prstGeom>
          <a:noFill/>
          <a:ln>
            <a:noFill/>
          </a:ln>
        </p:spPr>
      </p:pic>
      <p:sp>
        <p:nvSpPr>
          <p:cNvPr id="436" name="Google Shape;436;p67"/>
          <p:cNvSpPr txBox="1"/>
          <p:nvPr/>
        </p:nvSpPr>
        <p:spPr>
          <a:xfrm>
            <a:off x="423550" y="152400"/>
            <a:ext cx="8296800" cy="46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REGLAMENTO DE PREVENCIÓN CONTRA LA VIOLENCIA EN ESPECTÁCULOS FUTBOLÍSTICOS</a:t>
            </a:r>
            <a:endParaRPr>
              <a:latin typeface="Proxima Nova"/>
              <a:ea typeface="Proxima Nova"/>
              <a:cs typeface="Proxima Nova"/>
              <a:sym typeface="Proxima Nov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2" name="Google Shape;442;p68"/>
          <p:cNvSpPr txBox="1"/>
          <p:nvPr/>
        </p:nvSpPr>
        <p:spPr>
          <a:xfrm>
            <a:off x="0" y="3951775"/>
            <a:ext cx="91440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hlink"/>
                </a:solidFill>
                <a:uFill>
                  <a:noFill/>
                </a:uFill>
                <a:latin typeface="Fira Code"/>
                <a:ea typeface="Fira Code"/>
                <a:cs typeface="Fira Code"/>
                <a:sym typeface="Fira Code"/>
                <a:hlinkClick r:id="rId3"/>
              </a:rPr>
              <a:t>argentina.gob.ar/seguridad/tribunasegura</a:t>
            </a:r>
            <a:endParaRPr sz="1800">
              <a:latin typeface="Fira Code"/>
              <a:ea typeface="Fira Code"/>
              <a:cs typeface="Fira Code"/>
              <a:sym typeface="Fira Code"/>
            </a:endParaRPr>
          </a:p>
        </p:txBody>
      </p:sp>
      <p:pic>
        <p:nvPicPr>
          <p:cNvPr id="443" name="Google Shape;443;p68"/>
          <p:cNvPicPr preferRelativeResize="0"/>
          <p:nvPr/>
        </p:nvPicPr>
        <p:blipFill>
          <a:blip r:embed="rId4">
            <a:alphaModFix/>
          </a:blip>
          <a:stretch>
            <a:fillRect/>
          </a:stretch>
        </p:blipFill>
        <p:spPr>
          <a:xfrm>
            <a:off x="152400" y="1177675"/>
            <a:ext cx="8839200" cy="278815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449" name="Google Shape;449;p69"/>
          <p:cNvGrpSpPr/>
          <p:nvPr/>
        </p:nvGrpSpPr>
        <p:grpSpPr>
          <a:xfrm>
            <a:off x="2899938" y="1890599"/>
            <a:ext cx="3208275" cy="2954876"/>
            <a:chOff x="3094563" y="1708349"/>
            <a:chExt cx="3208275" cy="2954876"/>
          </a:xfrm>
        </p:grpSpPr>
        <p:pic>
          <p:nvPicPr>
            <p:cNvPr id="450" name="Google Shape;450;p69"/>
            <p:cNvPicPr preferRelativeResize="0"/>
            <p:nvPr/>
          </p:nvPicPr>
          <p:blipFill>
            <a:blip r:embed="rId3">
              <a:alphaModFix/>
            </a:blip>
            <a:stretch>
              <a:fillRect/>
            </a:stretch>
          </p:blipFill>
          <p:spPr>
            <a:xfrm>
              <a:off x="3094563" y="1708349"/>
              <a:ext cx="2954876" cy="2954876"/>
            </a:xfrm>
            <a:prstGeom prst="rect">
              <a:avLst/>
            </a:prstGeom>
            <a:noFill/>
            <a:ln>
              <a:noFill/>
            </a:ln>
          </p:spPr>
        </p:pic>
        <p:pic>
          <p:nvPicPr>
            <p:cNvPr id="451" name="Google Shape;451;p69"/>
            <p:cNvPicPr preferRelativeResize="0"/>
            <p:nvPr/>
          </p:nvPicPr>
          <p:blipFill>
            <a:blip r:embed="rId4">
              <a:alphaModFix/>
            </a:blip>
            <a:stretch>
              <a:fillRect/>
            </a:stretch>
          </p:blipFill>
          <p:spPr>
            <a:xfrm>
              <a:off x="5654663" y="3745900"/>
              <a:ext cx="648175" cy="648175"/>
            </a:xfrm>
            <a:prstGeom prst="rect">
              <a:avLst/>
            </a:prstGeom>
            <a:noFill/>
            <a:ln>
              <a:noFill/>
            </a:ln>
          </p:spPr>
        </p:pic>
      </p:grpSp>
      <p:grpSp>
        <p:nvGrpSpPr>
          <p:cNvPr id="452" name="Google Shape;452;p69"/>
          <p:cNvGrpSpPr/>
          <p:nvPr/>
        </p:nvGrpSpPr>
        <p:grpSpPr>
          <a:xfrm>
            <a:off x="2021525" y="298025"/>
            <a:ext cx="5100950" cy="1487176"/>
            <a:chOff x="2216150" y="115775"/>
            <a:chExt cx="5100950" cy="1487176"/>
          </a:xfrm>
        </p:grpSpPr>
        <p:grpSp>
          <p:nvGrpSpPr>
            <p:cNvPr id="453" name="Google Shape;453;p69"/>
            <p:cNvGrpSpPr/>
            <p:nvPr/>
          </p:nvGrpSpPr>
          <p:grpSpPr>
            <a:xfrm>
              <a:off x="2216150" y="115775"/>
              <a:ext cx="1444925" cy="1487176"/>
              <a:chOff x="2216150" y="115775"/>
              <a:chExt cx="1444925" cy="1487176"/>
            </a:xfrm>
          </p:grpSpPr>
          <p:pic>
            <p:nvPicPr>
              <p:cNvPr id="454" name="Google Shape;454;p69"/>
              <p:cNvPicPr preferRelativeResize="0"/>
              <p:nvPr/>
            </p:nvPicPr>
            <p:blipFill>
              <a:blip r:embed="rId5">
                <a:alphaModFix/>
              </a:blip>
              <a:stretch>
                <a:fillRect/>
              </a:stretch>
            </p:blipFill>
            <p:spPr>
              <a:xfrm>
                <a:off x="2216150" y="115775"/>
                <a:ext cx="1273201" cy="1273201"/>
              </a:xfrm>
              <a:prstGeom prst="rect">
                <a:avLst/>
              </a:prstGeom>
              <a:noFill/>
              <a:ln>
                <a:noFill/>
              </a:ln>
            </p:spPr>
          </p:pic>
          <p:pic>
            <p:nvPicPr>
              <p:cNvPr id="455" name="Google Shape;455;p69"/>
              <p:cNvPicPr preferRelativeResize="0"/>
              <p:nvPr/>
            </p:nvPicPr>
            <p:blipFill>
              <a:blip r:embed="rId6">
                <a:alphaModFix/>
              </a:blip>
              <a:stretch>
                <a:fillRect/>
              </a:stretch>
            </p:blipFill>
            <p:spPr>
              <a:xfrm>
                <a:off x="3012900" y="954775"/>
                <a:ext cx="648175" cy="648175"/>
              </a:xfrm>
              <a:prstGeom prst="rect">
                <a:avLst/>
              </a:prstGeom>
              <a:noFill/>
              <a:ln>
                <a:noFill/>
              </a:ln>
            </p:spPr>
          </p:pic>
        </p:grpSp>
        <p:grpSp>
          <p:nvGrpSpPr>
            <p:cNvPr id="456" name="Google Shape;456;p69"/>
            <p:cNvGrpSpPr/>
            <p:nvPr/>
          </p:nvGrpSpPr>
          <p:grpSpPr>
            <a:xfrm>
              <a:off x="3935413" y="115775"/>
              <a:ext cx="1642363" cy="1487176"/>
              <a:chOff x="3935413" y="115775"/>
              <a:chExt cx="1642363" cy="1487176"/>
            </a:xfrm>
          </p:grpSpPr>
          <p:pic>
            <p:nvPicPr>
              <p:cNvPr id="457" name="Google Shape;457;p69"/>
              <p:cNvPicPr preferRelativeResize="0"/>
              <p:nvPr/>
            </p:nvPicPr>
            <p:blipFill>
              <a:blip r:embed="rId7">
                <a:alphaModFix/>
              </a:blip>
              <a:stretch>
                <a:fillRect/>
              </a:stretch>
            </p:blipFill>
            <p:spPr>
              <a:xfrm>
                <a:off x="3935413" y="115775"/>
                <a:ext cx="1273199" cy="1273199"/>
              </a:xfrm>
              <a:prstGeom prst="rect">
                <a:avLst/>
              </a:prstGeom>
              <a:noFill/>
              <a:ln>
                <a:noFill/>
              </a:ln>
            </p:spPr>
          </p:pic>
          <p:pic>
            <p:nvPicPr>
              <p:cNvPr id="458" name="Google Shape;458;p69"/>
              <p:cNvPicPr preferRelativeResize="0"/>
              <p:nvPr/>
            </p:nvPicPr>
            <p:blipFill>
              <a:blip r:embed="rId6">
                <a:alphaModFix/>
              </a:blip>
              <a:stretch>
                <a:fillRect/>
              </a:stretch>
            </p:blipFill>
            <p:spPr>
              <a:xfrm>
                <a:off x="4929600" y="954775"/>
                <a:ext cx="648175" cy="648175"/>
              </a:xfrm>
              <a:prstGeom prst="rect">
                <a:avLst/>
              </a:prstGeom>
              <a:noFill/>
              <a:ln>
                <a:noFill/>
              </a:ln>
            </p:spPr>
          </p:pic>
        </p:grpSp>
        <p:grpSp>
          <p:nvGrpSpPr>
            <p:cNvPr id="459" name="Google Shape;459;p69"/>
            <p:cNvGrpSpPr/>
            <p:nvPr/>
          </p:nvGrpSpPr>
          <p:grpSpPr>
            <a:xfrm>
              <a:off x="5654675" y="115775"/>
              <a:ext cx="1662425" cy="1487176"/>
              <a:chOff x="5654675" y="115775"/>
              <a:chExt cx="1662425" cy="1487176"/>
            </a:xfrm>
          </p:grpSpPr>
          <p:pic>
            <p:nvPicPr>
              <p:cNvPr id="460" name="Google Shape;460;p69"/>
              <p:cNvPicPr preferRelativeResize="0"/>
              <p:nvPr/>
            </p:nvPicPr>
            <p:blipFill>
              <a:blip r:embed="rId8">
                <a:alphaModFix/>
              </a:blip>
              <a:stretch>
                <a:fillRect/>
              </a:stretch>
            </p:blipFill>
            <p:spPr>
              <a:xfrm>
                <a:off x="5654675" y="115775"/>
                <a:ext cx="1273201" cy="1273201"/>
              </a:xfrm>
              <a:prstGeom prst="rect">
                <a:avLst/>
              </a:prstGeom>
              <a:noFill/>
              <a:ln>
                <a:noFill/>
              </a:ln>
            </p:spPr>
          </p:pic>
          <p:pic>
            <p:nvPicPr>
              <p:cNvPr id="461" name="Google Shape;461;p69"/>
              <p:cNvPicPr preferRelativeResize="0"/>
              <p:nvPr/>
            </p:nvPicPr>
            <p:blipFill>
              <a:blip r:embed="rId6">
                <a:alphaModFix/>
              </a:blip>
              <a:stretch>
                <a:fillRect/>
              </a:stretch>
            </p:blipFill>
            <p:spPr>
              <a:xfrm>
                <a:off x="6668925" y="954775"/>
                <a:ext cx="648175" cy="648175"/>
              </a:xfrm>
              <a:prstGeom prst="rect">
                <a:avLst/>
              </a:prstGeom>
              <a:noFill/>
              <a:ln>
                <a:noFill/>
              </a:ln>
            </p:spPr>
          </p:pic>
        </p:gr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67" name="Google Shape;467;p70"/>
          <p:cNvPicPr preferRelativeResize="0"/>
          <p:nvPr/>
        </p:nvPicPr>
        <p:blipFill>
          <a:blip r:embed="rId3">
            <a:alphaModFix/>
          </a:blip>
          <a:stretch>
            <a:fillRect/>
          </a:stretch>
        </p:blipFill>
        <p:spPr>
          <a:xfrm>
            <a:off x="159150" y="1114565"/>
            <a:ext cx="8825701" cy="291436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73" name="Google Shape;473;p71"/>
          <p:cNvPicPr preferRelativeResize="0"/>
          <p:nvPr/>
        </p:nvPicPr>
        <p:blipFill>
          <a:blip r:embed="rId3">
            <a:alphaModFix/>
          </a:blip>
          <a:stretch>
            <a:fillRect/>
          </a:stretch>
        </p:blipFill>
        <p:spPr>
          <a:xfrm>
            <a:off x="1549775" y="43338"/>
            <a:ext cx="6044443" cy="505682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9" name="Google Shape;479;p72"/>
          <p:cNvSpPr txBox="1"/>
          <p:nvPr/>
        </p:nvSpPr>
        <p:spPr>
          <a:xfrm>
            <a:off x="0" y="3342300"/>
            <a:ext cx="9144000" cy="562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b="1" lang="en" sz="1100"/>
              <a:t>NO</a:t>
            </a:r>
            <a:r>
              <a:rPr lang="en" sz="1100"/>
              <a:t>, </a:t>
            </a:r>
            <a:r>
              <a:rPr b="1" lang="en" sz="1100"/>
              <a:t>FALSO</a:t>
            </a:r>
            <a:r>
              <a:rPr lang="en" sz="1100"/>
              <a:t>! la aplicación </a:t>
            </a:r>
            <a:r>
              <a:rPr b="1" lang="en" sz="1100"/>
              <a:t>NO</a:t>
            </a:r>
            <a:r>
              <a:rPr lang="en" sz="1100"/>
              <a:t> es la mejor herramienta para llevarlo.</a:t>
            </a:r>
            <a:endParaRPr sz="1100"/>
          </a:p>
        </p:txBody>
      </p:sp>
      <p:pic>
        <p:nvPicPr>
          <p:cNvPr id="480" name="Google Shape;480;p72"/>
          <p:cNvPicPr preferRelativeResize="0"/>
          <p:nvPr/>
        </p:nvPicPr>
        <p:blipFill rotWithShape="1">
          <a:blip r:embed="rId3">
            <a:alphaModFix/>
          </a:blip>
          <a:srcRect b="42186" l="0" r="0" t="0"/>
          <a:stretch/>
        </p:blipFill>
        <p:spPr>
          <a:xfrm>
            <a:off x="152400" y="1801182"/>
            <a:ext cx="8839198" cy="15411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486" name="Google Shape;486;p73"/>
          <p:cNvSpPr txBox="1"/>
          <p:nvPr>
            <p:ph type="title"/>
          </p:nvPr>
        </p:nvSpPr>
        <p:spPr>
          <a:xfrm>
            <a:off x="149350" y="528900"/>
            <a:ext cx="8871600" cy="408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Conclusión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29"/>
          <p:cNvPicPr preferRelativeResize="0"/>
          <p:nvPr/>
        </p:nvPicPr>
        <p:blipFill>
          <a:blip r:embed="rId3">
            <a:alphaModFix/>
          </a:blip>
          <a:stretch>
            <a:fillRect/>
          </a:stretch>
        </p:blipFill>
        <p:spPr>
          <a:xfrm>
            <a:off x="935638" y="0"/>
            <a:ext cx="7272729"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Token de autenticación</a:t>
            </a:r>
            <a:endParaRPr/>
          </a:p>
        </p:txBody>
      </p:sp>
      <p:pic>
        <p:nvPicPr>
          <p:cNvPr id="173" name="Google Shape;173;p30">
            <a:hlinkClick r:id="rId3"/>
          </p:cNvPr>
          <p:cNvPicPr preferRelativeResize="0"/>
          <p:nvPr/>
        </p:nvPicPr>
        <p:blipFill>
          <a:blip r:embed="rId4">
            <a:alphaModFix/>
          </a:blip>
          <a:stretch>
            <a:fillRect/>
          </a:stretch>
        </p:blipFill>
        <p:spPr>
          <a:xfrm>
            <a:off x="2047653" y="1853850"/>
            <a:ext cx="5048697" cy="30356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Contact tracing</a:t>
            </a:r>
            <a:endParaRPr/>
          </a:p>
        </p:txBody>
      </p:sp>
      <p:pic>
        <p:nvPicPr>
          <p:cNvPr id="179" name="Google Shape;179;p31"/>
          <p:cNvPicPr preferRelativeResize="0"/>
          <p:nvPr/>
        </p:nvPicPr>
        <p:blipFill>
          <a:blip r:embed="rId3">
            <a:alphaModFix/>
          </a:blip>
          <a:stretch>
            <a:fillRect/>
          </a:stretch>
        </p:blipFill>
        <p:spPr>
          <a:xfrm>
            <a:off x="727800" y="2459850"/>
            <a:ext cx="7688400" cy="142377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32"/>
          <p:cNvPicPr preferRelativeResize="0"/>
          <p:nvPr/>
        </p:nvPicPr>
        <p:blipFill>
          <a:blip r:embed="rId3">
            <a:alphaModFix/>
          </a:blip>
          <a:stretch>
            <a:fillRect/>
          </a:stretch>
        </p:blipFill>
        <p:spPr>
          <a:xfrm>
            <a:off x="713413" y="202341"/>
            <a:ext cx="7717171" cy="4738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33"/>
          <p:cNvPicPr preferRelativeResize="0"/>
          <p:nvPr/>
        </p:nvPicPr>
        <p:blipFill>
          <a:blip r:embed="rId3">
            <a:alphaModFix/>
          </a:blip>
          <a:stretch>
            <a:fillRect/>
          </a:stretch>
        </p:blipFill>
        <p:spPr>
          <a:xfrm>
            <a:off x="3103788" y="152400"/>
            <a:ext cx="2936425" cy="483869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